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Open Sans" panose="020B060603050402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80"/>
    <p:restoredTop sz="94610"/>
  </p:normalViewPr>
  <p:slideViewPr>
    <p:cSldViewPr snapToGrid="0" snapToObjects="1">
      <p:cViewPr varScale="1">
        <p:scale>
          <a:sx n="130" d="100"/>
          <a:sy n="130" d="100"/>
        </p:scale>
        <p:origin x="232"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251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63326" y="2304931"/>
            <a:ext cx="6818948" cy="3619738"/>
          </a:xfrm>
          <a:prstGeom prst="rect">
            <a:avLst/>
          </a:prstGeom>
        </p:spPr>
      </p:pic>
      <p:sp>
        <p:nvSpPr>
          <p:cNvPr id="4" name="Text 0"/>
          <p:cNvSpPr/>
          <p:nvPr/>
        </p:nvSpPr>
        <p:spPr>
          <a:xfrm>
            <a:off x="793790" y="2234446"/>
            <a:ext cx="5727621" cy="1240155"/>
          </a:xfrm>
          <a:prstGeom prst="rect">
            <a:avLst/>
          </a:prstGeom>
          <a:noFill/>
          <a:ln/>
        </p:spPr>
        <p:txBody>
          <a:bodyPr wrap="squar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Köan: AI No-Code for DApps</a:t>
            </a:r>
            <a:endParaRPr lang="en-US" sz="3900" dirty="0"/>
          </a:p>
        </p:txBody>
      </p:sp>
      <p:sp>
        <p:nvSpPr>
          <p:cNvPr id="5" name="Text 1"/>
          <p:cNvSpPr/>
          <p:nvPr/>
        </p:nvSpPr>
        <p:spPr>
          <a:xfrm>
            <a:off x="793790" y="3772257"/>
            <a:ext cx="5727621" cy="222277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Welcome to our vision for the future of decentralized application development. In this presentation, we'll introduce an innovative AI no-code platform designed to democratize access to blockchain technology. Our goal is to empower both technical and non-technical users to build and deploy powerful DApps with unprecedented ease, transforming ideas into functional products without a single line of code.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74688" y="743307"/>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Chapter 1</a:t>
            </a:r>
            <a:endParaRPr lang="en-US" sz="1950" dirty="0"/>
          </a:p>
        </p:txBody>
      </p:sp>
      <p:sp>
        <p:nvSpPr>
          <p:cNvPr id="3" name="Text 1"/>
          <p:cNvSpPr/>
          <p:nvPr/>
        </p:nvSpPr>
        <p:spPr>
          <a:xfrm>
            <a:off x="3891558" y="1251823"/>
            <a:ext cx="6847284" cy="855821"/>
          </a:xfrm>
          <a:prstGeom prst="rect">
            <a:avLst/>
          </a:prstGeom>
          <a:noFill/>
          <a:ln/>
        </p:spPr>
        <p:txBody>
          <a:bodyPr wrap="none" lIns="0" tIns="0" rIns="0" bIns="0" rtlCol="0" anchor="t"/>
          <a:lstStyle/>
          <a:p>
            <a:pPr marL="0" indent="0" algn="ctr">
              <a:lnSpc>
                <a:spcPts val="6700"/>
              </a:lnSpc>
              <a:buNone/>
            </a:pPr>
            <a:r>
              <a:rPr lang="en-US" sz="5350" b="1" dirty="0">
                <a:solidFill>
                  <a:srgbClr val="101014"/>
                </a:solidFill>
                <a:latin typeface="Playfair Display Bold" pitchFamily="34" charset="0"/>
                <a:ea typeface="Playfair Display Bold" pitchFamily="34" charset="-122"/>
                <a:cs typeface="Playfair Display Bold" pitchFamily="34" charset="-120"/>
              </a:rPr>
              <a:t>The Vision</a:t>
            </a:r>
            <a:endParaRPr lang="en-US" sz="5350" dirty="0"/>
          </a:p>
        </p:txBody>
      </p:sp>
      <p:sp>
        <p:nvSpPr>
          <p:cNvPr id="4" name="Text 2"/>
          <p:cNvSpPr/>
          <p:nvPr/>
        </p:nvSpPr>
        <p:spPr>
          <a:xfrm>
            <a:off x="793790" y="2583894"/>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Our primary objective is to create an </a:t>
            </a:r>
            <a:r>
              <a:rPr lang="en-US" sz="1550" b="1" dirty="0">
                <a:solidFill>
                  <a:srgbClr val="39393C"/>
                </a:solidFill>
                <a:latin typeface="Open Sans" pitchFamily="34" charset="0"/>
                <a:ea typeface="Open Sans" pitchFamily="34" charset="-122"/>
                <a:cs typeface="Open Sans" pitchFamily="34" charset="-120"/>
              </a:rPr>
              <a:t>AI no-code platform</a:t>
            </a:r>
            <a:r>
              <a:rPr lang="en-US" sz="1550" dirty="0">
                <a:solidFill>
                  <a:srgbClr val="39393C"/>
                </a:solidFill>
                <a:latin typeface="Open Sans" pitchFamily="34" charset="0"/>
                <a:ea typeface="Open Sans" pitchFamily="34" charset="-122"/>
                <a:cs typeface="Open Sans" pitchFamily="34" charset="-120"/>
              </a:rPr>
              <a:t> that enables users to visually design complex workflows and deploy decentralized applications (DApps) using a modular, node-based system.</a:t>
            </a:r>
            <a:endParaRPr lang="en-US" sz="1550" dirty="0"/>
          </a:p>
        </p:txBody>
      </p:sp>
      <p:sp>
        <p:nvSpPr>
          <p:cNvPr id="5" name="Text 3"/>
          <p:cNvSpPr/>
          <p:nvPr/>
        </p:nvSpPr>
        <p:spPr>
          <a:xfrm>
            <a:off x="793790" y="4032647"/>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This system will be exposed via a </a:t>
            </a:r>
            <a:r>
              <a:rPr lang="en-US" sz="1550" b="1" dirty="0">
                <a:solidFill>
                  <a:srgbClr val="39393C"/>
                </a:solidFill>
                <a:latin typeface="Open Sans" pitchFamily="34" charset="0"/>
                <a:ea typeface="Open Sans" pitchFamily="34" charset="-122"/>
                <a:cs typeface="Open Sans" pitchFamily="34" charset="-120"/>
              </a:rPr>
              <a:t>user-friendly website</a:t>
            </a:r>
            <a:r>
              <a:rPr lang="en-US" sz="1550" dirty="0">
                <a:solidFill>
                  <a:srgbClr val="39393C"/>
                </a:solidFill>
                <a:latin typeface="Open Sans" pitchFamily="34" charset="0"/>
                <a:ea typeface="Open Sans" pitchFamily="34" charset="-122"/>
                <a:cs typeface="Open Sans" pitchFamily="34" charset="-120"/>
              </a:rPr>
              <a:t>, with future plans for an API. This dual approach ensures that both </a:t>
            </a:r>
            <a:r>
              <a:rPr lang="en-US" sz="1550" b="1" dirty="0">
                <a:solidFill>
                  <a:srgbClr val="39393C"/>
                </a:solidFill>
                <a:latin typeface="Open Sans" pitchFamily="34" charset="0"/>
                <a:ea typeface="Open Sans" pitchFamily="34" charset="-122"/>
                <a:cs typeface="Open Sans" pitchFamily="34" charset="-120"/>
              </a:rPr>
              <a:t>technical and non-technical users</a:t>
            </a:r>
            <a:r>
              <a:rPr lang="en-US" sz="1550" dirty="0">
                <a:solidFill>
                  <a:srgbClr val="39393C"/>
                </a:solidFill>
                <a:latin typeface="Open Sans" pitchFamily="34" charset="0"/>
                <a:ea typeface="Open Sans" pitchFamily="34" charset="-122"/>
                <a:cs typeface="Open Sans" pitchFamily="34" charset="-120"/>
              </a:rPr>
              <a:t> can build, customize, and leverage the full potential of DApps.</a:t>
            </a:r>
            <a:endParaRPr lang="en-US" sz="1550" dirty="0"/>
          </a:p>
        </p:txBody>
      </p:sp>
      <p:pic>
        <p:nvPicPr>
          <p:cNvPr id="6" name="Image 0" descr="preencoded.png"/>
          <p:cNvPicPr>
            <a:picLocks noChangeAspect="1"/>
          </p:cNvPicPr>
          <p:nvPr/>
        </p:nvPicPr>
        <p:blipFill>
          <a:blip r:embed="rId3"/>
          <a:stretch>
            <a:fillRect/>
          </a:stretch>
        </p:blipFill>
        <p:spPr>
          <a:xfrm>
            <a:off x="7564874" y="2628543"/>
            <a:ext cx="6275546" cy="4634389"/>
          </a:xfrm>
          <a:prstGeom prst="rect">
            <a:avLst/>
          </a:prstGeom>
        </p:spPr>
      </p:pic>
      <p:pic>
        <p:nvPicPr>
          <p:cNvPr id="7" name="Picture 6" descr="A white surface with a black and white background&#10;&#10;AI-generated content may be incorrect.">
            <a:extLst>
              <a:ext uri="{FF2B5EF4-FFF2-40B4-BE49-F238E27FC236}">
                <a16:creationId xmlns:a16="http://schemas.microsoft.com/office/drawing/2014/main" id="{6B7C1A39-3739-589E-147E-D1D7C1588397}"/>
              </a:ext>
            </a:extLst>
          </p:cNvPr>
          <p:cNvPicPr>
            <a:picLocks noChangeAspect="1"/>
          </p:cNvPicPr>
          <p:nvPr/>
        </p:nvPicPr>
        <p:blipFill>
          <a:blip r:embed="rId4"/>
          <a:stretch>
            <a:fillRect/>
          </a:stretch>
        </p:blipFill>
        <p:spPr>
          <a:xfrm>
            <a:off x="11887200" y="7511844"/>
            <a:ext cx="2743200" cy="71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25905"/>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Why Now?</a:t>
            </a:r>
            <a:endParaRPr lang="en-US" sz="3900" dirty="0"/>
          </a:p>
        </p:txBody>
      </p:sp>
      <p:sp>
        <p:nvSpPr>
          <p:cNvPr id="3" name="Shape 1"/>
          <p:cNvSpPr/>
          <p:nvPr/>
        </p:nvSpPr>
        <p:spPr>
          <a:xfrm>
            <a:off x="793790" y="2542818"/>
            <a:ext cx="4215289" cy="2776895"/>
          </a:xfrm>
          <a:prstGeom prst="roundRect">
            <a:avLst>
              <a:gd name="adj" fmla="val 1072"/>
            </a:avLst>
          </a:prstGeom>
          <a:solidFill>
            <a:srgbClr val="F3F3F7"/>
          </a:solidFill>
          <a:ln w="22860">
            <a:solidFill>
              <a:srgbClr val="101014"/>
            </a:solidFill>
            <a:prstDash val="solid"/>
          </a:ln>
        </p:spPr>
        <p:txBody>
          <a:bodyPr/>
          <a:lstStyle/>
          <a:p>
            <a:endParaRPr lang="en-US"/>
          </a:p>
        </p:txBody>
      </p:sp>
      <p:sp>
        <p:nvSpPr>
          <p:cNvPr id="4" name="Shape 2"/>
          <p:cNvSpPr/>
          <p:nvPr/>
        </p:nvSpPr>
        <p:spPr>
          <a:xfrm>
            <a:off x="793790" y="2542818"/>
            <a:ext cx="91440" cy="2776895"/>
          </a:xfrm>
          <a:prstGeom prst="roundRect">
            <a:avLst>
              <a:gd name="adj" fmla="val 32558"/>
            </a:avLst>
          </a:prstGeom>
          <a:solidFill>
            <a:srgbClr val="101014"/>
          </a:solidFill>
          <a:ln/>
        </p:spPr>
        <p:txBody>
          <a:bodyPr/>
          <a:lstStyle/>
          <a:p>
            <a:endParaRPr lang="en-US"/>
          </a:p>
        </p:txBody>
      </p:sp>
      <p:sp>
        <p:nvSpPr>
          <p:cNvPr id="5" name="Text 3"/>
          <p:cNvSpPr/>
          <p:nvPr/>
        </p:nvSpPr>
        <p:spPr>
          <a:xfrm>
            <a:off x="1106448" y="2764036"/>
            <a:ext cx="3465433" cy="310158"/>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Future-Proofing Development</a:t>
            </a:r>
            <a:endParaRPr lang="en-US" sz="1950" dirty="0"/>
          </a:p>
        </p:txBody>
      </p:sp>
      <p:sp>
        <p:nvSpPr>
          <p:cNvPr id="6" name="Text 4"/>
          <p:cNvSpPr/>
          <p:nvPr/>
        </p:nvSpPr>
        <p:spPr>
          <a:xfrm>
            <a:off x="1106448" y="3193256"/>
            <a:ext cx="3681413" cy="190523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The rapid rise of no-code platforms (e.g., Lovable's $100M ARR in 8 months) signals a paradigm shift. We're building for a future where no-code dominates development, making blockchain accessible to the masses.</a:t>
            </a:r>
            <a:endParaRPr lang="en-US" sz="1550" dirty="0"/>
          </a:p>
        </p:txBody>
      </p:sp>
      <p:sp>
        <p:nvSpPr>
          <p:cNvPr id="7" name="Shape 5"/>
          <p:cNvSpPr/>
          <p:nvPr/>
        </p:nvSpPr>
        <p:spPr>
          <a:xfrm>
            <a:off x="5207437" y="2542818"/>
            <a:ext cx="4215408" cy="2776895"/>
          </a:xfrm>
          <a:prstGeom prst="roundRect">
            <a:avLst>
              <a:gd name="adj" fmla="val 1072"/>
            </a:avLst>
          </a:prstGeom>
          <a:solidFill>
            <a:srgbClr val="F3F3F7"/>
          </a:solidFill>
          <a:ln w="22860">
            <a:solidFill>
              <a:srgbClr val="101014"/>
            </a:solidFill>
            <a:prstDash val="solid"/>
          </a:ln>
        </p:spPr>
        <p:txBody>
          <a:bodyPr/>
          <a:lstStyle/>
          <a:p>
            <a:endParaRPr lang="en-US"/>
          </a:p>
        </p:txBody>
      </p:sp>
      <p:sp>
        <p:nvSpPr>
          <p:cNvPr id="8" name="Shape 6"/>
          <p:cNvSpPr/>
          <p:nvPr/>
        </p:nvSpPr>
        <p:spPr>
          <a:xfrm>
            <a:off x="5207437" y="2542818"/>
            <a:ext cx="91440" cy="2776895"/>
          </a:xfrm>
          <a:prstGeom prst="roundRect">
            <a:avLst>
              <a:gd name="adj" fmla="val 32558"/>
            </a:avLst>
          </a:prstGeom>
          <a:solidFill>
            <a:srgbClr val="101014"/>
          </a:solidFill>
          <a:ln/>
        </p:spPr>
        <p:txBody>
          <a:bodyPr/>
          <a:lstStyle/>
          <a:p>
            <a:endParaRPr lang="en-US"/>
          </a:p>
        </p:txBody>
      </p:sp>
      <p:sp>
        <p:nvSpPr>
          <p:cNvPr id="9" name="Text 7"/>
          <p:cNvSpPr/>
          <p:nvPr/>
        </p:nvSpPr>
        <p:spPr>
          <a:xfrm>
            <a:off x="5520095" y="2764036"/>
            <a:ext cx="3082290" cy="310158"/>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Lowering Barriers to Entry</a:t>
            </a:r>
            <a:endParaRPr lang="en-US" sz="1950" dirty="0"/>
          </a:p>
        </p:txBody>
      </p:sp>
      <p:sp>
        <p:nvSpPr>
          <p:cNvPr id="10" name="Text 8"/>
          <p:cNvSpPr/>
          <p:nvPr/>
        </p:nvSpPr>
        <p:spPr>
          <a:xfrm>
            <a:off x="5520095" y="3193256"/>
            <a:ext cx="3681532" cy="190523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DeFi tools are powerful, but their creation often requires deep coding expertise. Our platform will democratize access, allowing users to build sophisticated applications without writing a single line of code.</a:t>
            </a:r>
            <a:endParaRPr lang="en-US" sz="1550" dirty="0"/>
          </a:p>
        </p:txBody>
      </p:sp>
      <p:sp>
        <p:nvSpPr>
          <p:cNvPr id="11" name="Shape 9"/>
          <p:cNvSpPr/>
          <p:nvPr/>
        </p:nvSpPr>
        <p:spPr>
          <a:xfrm>
            <a:off x="9621203" y="2542818"/>
            <a:ext cx="4215289" cy="2776895"/>
          </a:xfrm>
          <a:prstGeom prst="roundRect">
            <a:avLst>
              <a:gd name="adj" fmla="val 1072"/>
            </a:avLst>
          </a:prstGeom>
          <a:solidFill>
            <a:srgbClr val="F3F3F7"/>
          </a:solidFill>
          <a:ln w="22860">
            <a:solidFill>
              <a:srgbClr val="101014"/>
            </a:solidFill>
            <a:prstDash val="solid"/>
          </a:ln>
        </p:spPr>
        <p:txBody>
          <a:bodyPr/>
          <a:lstStyle/>
          <a:p>
            <a:endParaRPr lang="en-US"/>
          </a:p>
        </p:txBody>
      </p:sp>
      <p:sp>
        <p:nvSpPr>
          <p:cNvPr id="12" name="Shape 10"/>
          <p:cNvSpPr/>
          <p:nvPr/>
        </p:nvSpPr>
        <p:spPr>
          <a:xfrm>
            <a:off x="9621203" y="2542818"/>
            <a:ext cx="91440" cy="2776895"/>
          </a:xfrm>
          <a:prstGeom prst="roundRect">
            <a:avLst>
              <a:gd name="adj" fmla="val 32558"/>
            </a:avLst>
          </a:prstGeom>
          <a:solidFill>
            <a:srgbClr val="101014"/>
          </a:solidFill>
          <a:ln/>
        </p:spPr>
        <p:txBody>
          <a:bodyPr/>
          <a:lstStyle/>
          <a:p>
            <a:endParaRPr lang="en-US"/>
          </a:p>
        </p:txBody>
      </p:sp>
      <p:sp>
        <p:nvSpPr>
          <p:cNvPr id="13" name="Text 11"/>
          <p:cNvSpPr/>
          <p:nvPr/>
        </p:nvSpPr>
        <p:spPr>
          <a:xfrm>
            <a:off x="9933861" y="2764036"/>
            <a:ext cx="2734270" cy="310158"/>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Accelerating Innovation</a:t>
            </a:r>
            <a:endParaRPr lang="en-US" sz="1950" dirty="0"/>
          </a:p>
        </p:txBody>
      </p:sp>
      <p:sp>
        <p:nvSpPr>
          <p:cNvPr id="14" name="Text 12"/>
          <p:cNvSpPr/>
          <p:nvPr/>
        </p:nvSpPr>
        <p:spPr>
          <a:xfrm>
            <a:off x="9933861" y="3193256"/>
            <a:ext cx="3681413" cy="190523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For developers and strategists, our platform offers a rapid prototyping environment. Go from a nascent idea to a functional, deployable DApp with unprecedented speed, fostering experimentation and innovation.</a:t>
            </a:r>
            <a:endParaRPr lang="en-US" sz="1550" dirty="0"/>
          </a:p>
        </p:txBody>
      </p:sp>
      <p:sp>
        <p:nvSpPr>
          <p:cNvPr id="15" name="Shape 13"/>
          <p:cNvSpPr/>
          <p:nvPr/>
        </p:nvSpPr>
        <p:spPr>
          <a:xfrm>
            <a:off x="793790" y="5542955"/>
            <a:ext cx="13042821" cy="1160740"/>
          </a:xfrm>
          <a:prstGeom prst="roundRect">
            <a:avLst>
              <a:gd name="adj" fmla="val 2565"/>
            </a:avLst>
          </a:prstGeom>
          <a:solidFill>
            <a:srgbClr val="B6D6FC"/>
          </a:solidFill>
          <a:ln/>
        </p:spPr>
        <p:txBody>
          <a:bodyPr/>
          <a:lstStyle/>
          <a:p>
            <a:endParaRPr lang="en-US"/>
          </a:p>
        </p:txBody>
      </p:sp>
      <p:pic>
        <p:nvPicPr>
          <p:cNvPr id="16" name="Image 0" descr="preencoded.png"/>
          <p:cNvPicPr>
            <a:picLocks noChangeAspect="1"/>
          </p:cNvPicPr>
          <p:nvPr/>
        </p:nvPicPr>
        <p:blipFill>
          <a:blip r:embed="rId3"/>
          <a:stretch>
            <a:fillRect/>
          </a:stretch>
        </p:blipFill>
        <p:spPr>
          <a:xfrm>
            <a:off x="992148" y="5845850"/>
            <a:ext cx="248007" cy="198358"/>
          </a:xfrm>
          <a:prstGeom prst="rect">
            <a:avLst/>
          </a:prstGeom>
        </p:spPr>
      </p:pic>
      <p:sp>
        <p:nvSpPr>
          <p:cNvPr id="17" name="Text 14"/>
          <p:cNvSpPr/>
          <p:nvPr/>
        </p:nvSpPr>
        <p:spPr>
          <a:xfrm>
            <a:off x="1438513" y="5790843"/>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Open Sans" pitchFamily="34" charset="0"/>
                <a:ea typeface="Open Sans" pitchFamily="34" charset="-122"/>
                <a:cs typeface="Open Sans" pitchFamily="34" charset="-120"/>
              </a:rPr>
              <a:t>For Non-Developers:</a:t>
            </a:r>
            <a:r>
              <a:rPr lang="en-US" sz="1550" dirty="0">
                <a:solidFill>
                  <a:srgbClr val="000000"/>
                </a:solidFill>
                <a:latin typeface="Open Sans" pitchFamily="34" charset="0"/>
                <a:ea typeface="Open Sans" pitchFamily="34" charset="-122"/>
                <a:cs typeface="Open Sans" pitchFamily="34" charset="-120"/>
              </a:rPr>
              <a:t> The AI will translate natural language inputs into functional workflows, intelligently understanding and constructing node structures and components to bring their ideas to life.</a:t>
            </a:r>
            <a:endParaRPr lang="en-US" sz="1550" dirty="0"/>
          </a:p>
        </p:txBody>
      </p:sp>
      <p:pic>
        <p:nvPicPr>
          <p:cNvPr id="18" name="Picture 17" descr="A white surface with a black and white background&#10;&#10;AI-generated content may be incorrect.">
            <a:extLst>
              <a:ext uri="{FF2B5EF4-FFF2-40B4-BE49-F238E27FC236}">
                <a16:creationId xmlns:a16="http://schemas.microsoft.com/office/drawing/2014/main" id="{8DD730EF-6835-398D-0B2A-1F1C46235DC5}"/>
              </a:ext>
            </a:extLst>
          </p:cNvPr>
          <p:cNvPicPr>
            <a:picLocks noChangeAspect="1"/>
          </p:cNvPicPr>
          <p:nvPr/>
        </p:nvPicPr>
        <p:blipFill>
          <a:blip r:embed="rId4"/>
          <a:stretch>
            <a:fillRect/>
          </a:stretch>
        </p:blipFill>
        <p:spPr>
          <a:xfrm>
            <a:off x="11887200" y="7511844"/>
            <a:ext cx="2743200" cy="7177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98989" y="641509"/>
            <a:ext cx="2232303" cy="278963"/>
          </a:xfrm>
          <a:prstGeom prst="rect">
            <a:avLst/>
          </a:prstGeom>
          <a:noFill/>
          <a:ln/>
        </p:spPr>
        <p:txBody>
          <a:bodyPr wrap="none" lIns="0" tIns="0" rIns="0" bIns="0" rtlCol="0" anchor="t"/>
          <a:lstStyle/>
          <a:p>
            <a:pPr marL="0" indent="0" algn="ctr">
              <a:lnSpc>
                <a:spcPts val="2150"/>
              </a:lnSpc>
              <a:buNone/>
            </a:pPr>
            <a:r>
              <a:rPr lang="en-US" sz="1750" b="1" dirty="0">
                <a:solidFill>
                  <a:srgbClr val="101014"/>
                </a:solidFill>
                <a:latin typeface="Playfair Display Bold" pitchFamily="34" charset="0"/>
                <a:ea typeface="Playfair Display Bold" pitchFamily="34" charset="-122"/>
                <a:cs typeface="Playfair Display Bold" pitchFamily="34" charset="-120"/>
              </a:rPr>
              <a:t>Chapter 2</a:t>
            </a:r>
            <a:endParaRPr lang="en-US" sz="1750" dirty="0"/>
          </a:p>
        </p:txBody>
      </p:sp>
      <p:sp>
        <p:nvSpPr>
          <p:cNvPr id="3" name="Text 1"/>
          <p:cNvSpPr/>
          <p:nvPr/>
        </p:nvSpPr>
        <p:spPr>
          <a:xfrm>
            <a:off x="714256" y="1098947"/>
            <a:ext cx="13201888" cy="1540193"/>
          </a:xfrm>
          <a:prstGeom prst="rect">
            <a:avLst/>
          </a:prstGeom>
          <a:noFill/>
          <a:ln/>
        </p:spPr>
        <p:txBody>
          <a:bodyPr wrap="square" lIns="0" tIns="0" rIns="0" bIns="0" rtlCol="0" anchor="t"/>
          <a:lstStyle/>
          <a:p>
            <a:pPr marL="0" indent="0" algn="ctr">
              <a:lnSpc>
                <a:spcPts val="6050"/>
              </a:lnSpc>
              <a:buNone/>
            </a:pPr>
            <a:r>
              <a:rPr lang="en-US" sz="4850" b="1" dirty="0">
                <a:solidFill>
                  <a:srgbClr val="101014"/>
                </a:solidFill>
                <a:latin typeface="Playfair Display Bold" pitchFamily="34" charset="0"/>
                <a:ea typeface="Playfair Display Bold" pitchFamily="34" charset="-122"/>
                <a:cs typeface="Playfair Display Bold" pitchFamily="34" charset="-120"/>
              </a:rPr>
              <a:t>Foundational Concepts: The Node-Based Architecture</a:t>
            </a:r>
            <a:endParaRPr lang="en-US" sz="4850" dirty="0"/>
          </a:p>
        </p:txBody>
      </p:sp>
      <p:sp>
        <p:nvSpPr>
          <p:cNvPr id="4" name="Text 2"/>
          <p:cNvSpPr/>
          <p:nvPr/>
        </p:nvSpPr>
        <p:spPr>
          <a:xfrm>
            <a:off x="714256" y="3067526"/>
            <a:ext cx="6383179" cy="571500"/>
          </a:xfrm>
          <a:prstGeom prst="rect">
            <a:avLst/>
          </a:prstGeom>
          <a:noFill/>
          <a:ln/>
        </p:spPr>
        <p:txBody>
          <a:bodyPr wrap="square" lIns="0" tIns="0" rIns="0" bIns="0" rtlCol="0" anchor="t"/>
          <a:lstStyle/>
          <a:p>
            <a:pPr marL="0" indent="0" algn="l">
              <a:lnSpc>
                <a:spcPts val="2200"/>
              </a:lnSpc>
              <a:buNone/>
            </a:pPr>
            <a:r>
              <a:rPr lang="en-US" sz="1400" dirty="0">
                <a:solidFill>
                  <a:srgbClr val="39393C"/>
                </a:solidFill>
                <a:latin typeface="Open Sans" pitchFamily="34" charset="0"/>
                <a:ea typeface="Open Sans" pitchFamily="34" charset="-122"/>
                <a:cs typeface="Open Sans" pitchFamily="34" charset="-120"/>
              </a:rPr>
              <a:t>At the core of our platform are </a:t>
            </a:r>
            <a:r>
              <a:rPr lang="en-US" sz="1400" b="1" dirty="0">
                <a:solidFill>
                  <a:srgbClr val="39393C"/>
                </a:solidFill>
                <a:latin typeface="Open Sans" pitchFamily="34" charset="0"/>
                <a:ea typeface="Open Sans" pitchFamily="34" charset="-122"/>
                <a:cs typeface="Open Sans" pitchFamily="34" charset="-120"/>
              </a:rPr>
              <a:t>nodes</a:t>
            </a:r>
            <a:r>
              <a:rPr lang="en-US" sz="1400" dirty="0">
                <a:solidFill>
                  <a:srgbClr val="39393C"/>
                </a:solidFill>
                <a:latin typeface="Open Sans" pitchFamily="34" charset="0"/>
                <a:ea typeface="Open Sans" pitchFamily="34" charset="-122"/>
                <a:cs typeface="Open Sans" pitchFamily="34" charset="-120"/>
              </a:rPr>
              <a:t>, each representing a specific function within the blockchain ecosystem. Think of them as modular building blocks:</a:t>
            </a:r>
            <a:endParaRPr lang="en-US" sz="1400" dirty="0"/>
          </a:p>
        </p:txBody>
      </p:sp>
      <p:sp>
        <p:nvSpPr>
          <p:cNvPr id="5" name="Text 3"/>
          <p:cNvSpPr/>
          <p:nvPr/>
        </p:nvSpPr>
        <p:spPr>
          <a:xfrm>
            <a:off x="714256" y="3799642"/>
            <a:ext cx="6383179" cy="571500"/>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9393C"/>
                </a:solidFill>
                <a:latin typeface="Open Sans" pitchFamily="34" charset="0"/>
                <a:ea typeface="Open Sans" pitchFamily="34" charset="-122"/>
                <a:cs typeface="Open Sans" pitchFamily="34" charset="-120"/>
              </a:rPr>
              <a:t>Wallet Connection Node:</a:t>
            </a:r>
            <a:r>
              <a:rPr lang="en-US" sz="1400" dirty="0">
                <a:solidFill>
                  <a:srgbClr val="39393C"/>
                </a:solidFill>
                <a:latin typeface="Open Sans" pitchFamily="34" charset="0"/>
                <a:ea typeface="Open Sans" pitchFamily="34" charset="-122"/>
                <a:cs typeface="Open Sans" pitchFamily="34" charset="-120"/>
              </a:rPr>
              <a:t> Facilitates secure connection to various crypto wallets.</a:t>
            </a:r>
            <a:endParaRPr lang="en-US" sz="1400" dirty="0"/>
          </a:p>
        </p:txBody>
      </p:sp>
      <p:sp>
        <p:nvSpPr>
          <p:cNvPr id="6" name="Text 4"/>
          <p:cNvSpPr/>
          <p:nvPr/>
        </p:nvSpPr>
        <p:spPr>
          <a:xfrm>
            <a:off x="714256" y="4433530"/>
            <a:ext cx="6383179" cy="285750"/>
          </a:xfrm>
          <a:prstGeom prst="rect">
            <a:avLst/>
          </a:prstGeom>
          <a:noFill/>
          <a:ln/>
        </p:spPr>
        <p:txBody>
          <a:bodyPr wrap="none" lIns="0" tIns="0" rIns="0" bIns="0" rtlCol="0" anchor="t"/>
          <a:lstStyle/>
          <a:p>
            <a:pPr marL="342900" indent="-342900" algn="l">
              <a:lnSpc>
                <a:spcPts val="2200"/>
              </a:lnSpc>
              <a:buSzPct val="100000"/>
              <a:buChar char="•"/>
            </a:pPr>
            <a:r>
              <a:rPr lang="en-US" sz="1400" b="1" dirty="0">
                <a:solidFill>
                  <a:srgbClr val="39393C"/>
                </a:solidFill>
                <a:latin typeface="Open Sans" pitchFamily="34" charset="0"/>
                <a:ea typeface="Open Sans" pitchFamily="34" charset="-122"/>
                <a:cs typeface="Open Sans" pitchFamily="34" charset="-120"/>
              </a:rPr>
              <a:t>Swap Node:</a:t>
            </a:r>
            <a:r>
              <a:rPr lang="en-US" sz="1400" dirty="0">
                <a:solidFill>
                  <a:srgbClr val="39393C"/>
                </a:solidFill>
                <a:latin typeface="Open Sans" pitchFamily="34" charset="0"/>
                <a:ea typeface="Open Sans" pitchFamily="34" charset="-122"/>
                <a:cs typeface="Open Sans" pitchFamily="34" charset="-120"/>
              </a:rPr>
              <a:t> Enables token exchanges across different liquidity pools.</a:t>
            </a:r>
            <a:endParaRPr lang="en-US" sz="1400" dirty="0"/>
          </a:p>
        </p:txBody>
      </p:sp>
      <p:sp>
        <p:nvSpPr>
          <p:cNvPr id="7" name="Text 5"/>
          <p:cNvSpPr/>
          <p:nvPr/>
        </p:nvSpPr>
        <p:spPr>
          <a:xfrm>
            <a:off x="714256" y="4781669"/>
            <a:ext cx="6383179" cy="571500"/>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9393C"/>
                </a:solidFill>
                <a:latin typeface="Open Sans" pitchFamily="34" charset="0"/>
                <a:ea typeface="Open Sans" pitchFamily="34" charset="-122"/>
                <a:cs typeface="Open Sans" pitchFamily="34" charset="-120"/>
              </a:rPr>
              <a:t>Liquidity Provision Node:</a:t>
            </a:r>
            <a:r>
              <a:rPr lang="en-US" sz="1400" dirty="0">
                <a:solidFill>
                  <a:srgbClr val="39393C"/>
                </a:solidFill>
                <a:latin typeface="Open Sans" pitchFamily="34" charset="0"/>
                <a:ea typeface="Open Sans" pitchFamily="34" charset="-122"/>
                <a:cs typeface="Open Sans" pitchFamily="34" charset="-120"/>
              </a:rPr>
              <a:t> Allows users to add or remove liquidity to DeFi protocols.</a:t>
            </a:r>
            <a:endParaRPr lang="en-US" sz="1400" dirty="0"/>
          </a:p>
        </p:txBody>
      </p:sp>
      <p:sp>
        <p:nvSpPr>
          <p:cNvPr id="8" name="Text 6"/>
          <p:cNvSpPr/>
          <p:nvPr/>
        </p:nvSpPr>
        <p:spPr>
          <a:xfrm>
            <a:off x="714256" y="5415558"/>
            <a:ext cx="6383179" cy="571500"/>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39393C"/>
                </a:solidFill>
                <a:latin typeface="Open Sans" pitchFamily="34" charset="0"/>
                <a:ea typeface="Open Sans" pitchFamily="34" charset="-122"/>
                <a:cs typeface="Open Sans" pitchFamily="34" charset="-120"/>
              </a:rPr>
              <a:t>Smart Contract Interaction Node:</a:t>
            </a:r>
            <a:r>
              <a:rPr lang="en-US" sz="1400" dirty="0">
                <a:solidFill>
                  <a:srgbClr val="39393C"/>
                </a:solidFill>
                <a:latin typeface="Open Sans" pitchFamily="34" charset="0"/>
                <a:ea typeface="Open Sans" pitchFamily="34" charset="-122"/>
                <a:cs typeface="Open Sans" pitchFamily="34" charset="-120"/>
              </a:rPr>
              <a:t> Executes functions on pre-existing smart contracts.</a:t>
            </a:r>
            <a:endParaRPr lang="en-US" sz="1400" dirty="0"/>
          </a:p>
        </p:txBody>
      </p:sp>
      <p:sp>
        <p:nvSpPr>
          <p:cNvPr id="9" name="Text 7"/>
          <p:cNvSpPr/>
          <p:nvPr/>
        </p:nvSpPr>
        <p:spPr>
          <a:xfrm>
            <a:off x="714256" y="6049447"/>
            <a:ext cx="6383179" cy="285750"/>
          </a:xfrm>
          <a:prstGeom prst="rect">
            <a:avLst/>
          </a:prstGeom>
          <a:noFill/>
          <a:ln/>
        </p:spPr>
        <p:txBody>
          <a:bodyPr wrap="none" lIns="0" tIns="0" rIns="0" bIns="0" rtlCol="0" anchor="t"/>
          <a:lstStyle/>
          <a:p>
            <a:pPr marL="342900" indent="-342900" algn="l">
              <a:lnSpc>
                <a:spcPts val="2200"/>
              </a:lnSpc>
              <a:buSzPct val="100000"/>
              <a:buChar char="•"/>
            </a:pPr>
            <a:r>
              <a:rPr lang="en-US" sz="1400" b="1" dirty="0">
                <a:solidFill>
                  <a:srgbClr val="39393C"/>
                </a:solidFill>
                <a:latin typeface="Open Sans" pitchFamily="34" charset="0"/>
                <a:ea typeface="Open Sans" pitchFamily="34" charset="-122"/>
                <a:cs typeface="Open Sans" pitchFamily="34" charset="-120"/>
              </a:rPr>
              <a:t>Data Feed Node:</a:t>
            </a:r>
            <a:r>
              <a:rPr lang="en-US" sz="1400" dirty="0">
                <a:solidFill>
                  <a:srgbClr val="39393C"/>
                </a:solidFill>
                <a:latin typeface="Open Sans" pitchFamily="34" charset="0"/>
                <a:ea typeface="Open Sans" pitchFamily="34" charset="-122"/>
                <a:cs typeface="Open Sans" pitchFamily="34" charset="-120"/>
              </a:rPr>
              <a:t> Integrates real-time market data or external APIs.</a:t>
            </a:r>
            <a:endParaRPr lang="en-US" sz="1400" dirty="0"/>
          </a:p>
        </p:txBody>
      </p:sp>
      <p:sp>
        <p:nvSpPr>
          <p:cNvPr id="10" name="Text 8"/>
          <p:cNvSpPr/>
          <p:nvPr/>
        </p:nvSpPr>
        <p:spPr>
          <a:xfrm>
            <a:off x="714256" y="6495812"/>
            <a:ext cx="6383179" cy="571500"/>
          </a:xfrm>
          <a:prstGeom prst="rect">
            <a:avLst/>
          </a:prstGeom>
          <a:noFill/>
          <a:ln/>
        </p:spPr>
        <p:txBody>
          <a:bodyPr wrap="square" lIns="0" tIns="0" rIns="0" bIns="0" rtlCol="0" anchor="t"/>
          <a:lstStyle/>
          <a:p>
            <a:pPr marL="0" indent="0" algn="l">
              <a:lnSpc>
                <a:spcPts val="2200"/>
              </a:lnSpc>
              <a:buNone/>
            </a:pPr>
            <a:r>
              <a:rPr lang="en-US" sz="1400" dirty="0">
                <a:solidFill>
                  <a:srgbClr val="39393C"/>
                </a:solidFill>
                <a:latin typeface="Open Sans" pitchFamily="34" charset="0"/>
                <a:ea typeface="Open Sans" pitchFamily="34" charset="-122"/>
                <a:cs typeface="Open Sans" pitchFamily="34" charset="-120"/>
              </a:rPr>
              <a:t>Users will combine these nodes in intuitive, drag-and-drop interfaces to create complex DApp flows, visually constructing their desired product.</a:t>
            </a:r>
            <a:endParaRPr lang="en-US" sz="1400" dirty="0"/>
          </a:p>
        </p:txBody>
      </p:sp>
      <p:pic>
        <p:nvPicPr>
          <p:cNvPr id="11" name="Image 0" descr="preencoded.png"/>
          <p:cNvPicPr>
            <a:picLocks noChangeAspect="1"/>
          </p:cNvPicPr>
          <p:nvPr/>
        </p:nvPicPr>
        <p:blipFill>
          <a:blip r:embed="rId3"/>
          <a:stretch>
            <a:fillRect/>
          </a:stretch>
        </p:blipFill>
        <p:spPr>
          <a:xfrm>
            <a:off x="7540585" y="3107769"/>
            <a:ext cx="6383179" cy="3833098"/>
          </a:xfrm>
          <a:prstGeom prst="rect">
            <a:avLst/>
          </a:prstGeom>
        </p:spPr>
      </p:pic>
      <p:sp>
        <p:nvSpPr>
          <p:cNvPr id="12" name="Text 9"/>
          <p:cNvSpPr/>
          <p:nvPr/>
        </p:nvSpPr>
        <p:spPr>
          <a:xfrm>
            <a:off x="7540585" y="7141726"/>
            <a:ext cx="6383179" cy="285750"/>
          </a:xfrm>
          <a:prstGeom prst="rect">
            <a:avLst/>
          </a:prstGeom>
          <a:noFill/>
          <a:ln/>
        </p:spPr>
        <p:txBody>
          <a:bodyPr wrap="none" lIns="0" tIns="0" rIns="0" bIns="0" rtlCol="0" anchor="t"/>
          <a:lstStyle/>
          <a:p>
            <a:pPr marL="0" indent="0" algn="ctr">
              <a:lnSpc>
                <a:spcPts val="2200"/>
              </a:lnSpc>
              <a:buNone/>
            </a:pPr>
            <a:r>
              <a:rPr lang="en-US" sz="1400" dirty="0">
                <a:solidFill>
                  <a:srgbClr val="39393C"/>
                </a:solidFill>
                <a:latin typeface="Open Sans" pitchFamily="34" charset="0"/>
                <a:ea typeface="Open Sans" pitchFamily="34" charset="-122"/>
                <a:cs typeface="Open Sans" pitchFamily="34" charset="-120"/>
              </a:rPr>
              <a:t>Example: Visualizing a simple 'Connect Wallet &amp; Swap' flow.</a:t>
            </a:r>
            <a:endParaRPr lang="en-US" sz="1400" dirty="0"/>
          </a:p>
        </p:txBody>
      </p:sp>
      <p:pic>
        <p:nvPicPr>
          <p:cNvPr id="13" name="Picture 12" descr="A white surface with a black and white background&#10;&#10;AI-generated content may be incorrect.">
            <a:extLst>
              <a:ext uri="{FF2B5EF4-FFF2-40B4-BE49-F238E27FC236}">
                <a16:creationId xmlns:a16="http://schemas.microsoft.com/office/drawing/2014/main" id="{16A76973-E680-49E8-3803-5C16F4B5A949}"/>
              </a:ext>
            </a:extLst>
          </p:cNvPr>
          <p:cNvPicPr>
            <a:picLocks noChangeAspect="1"/>
          </p:cNvPicPr>
          <p:nvPr/>
        </p:nvPicPr>
        <p:blipFill>
          <a:blip r:embed="rId4"/>
          <a:stretch>
            <a:fillRect/>
          </a:stretch>
        </p:blipFill>
        <p:spPr>
          <a:xfrm>
            <a:off x="11887200" y="7511844"/>
            <a:ext cx="2743200" cy="7177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8762" y="393025"/>
            <a:ext cx="4918472" cy="444341"/>
          </a:xfrm>
          <a:prstGeom prst="rect">
            <a:avLst/>
          </a:prstGeom>
          <a:noFill/>
          <a:ln/>
        </p:spPr>
        <p:txBody>
          <a:bodyPr wrap="none" lIns="0" tIns="0" rIns="0" bIns="0" rtlCol="0" anchor="t"/>
          <a:lstStyle/>
          <a:p>
            <a:pPr marL="0" indent="0" algn="l">
              <a:lnSpc>
                <a:spcPts val="3450"/>
              </a:lnSpc>
              <a:buNone/>
            </a:pPr>
            <a:r>
              <a:rPr lang="en-US" sz="2750" b="1" dirty="0">
                <a:solidFill>
                  <a:srgbClr val="101014"/>
                </a:solidFill>
                <a:latin typeface="Playfair Display Bold" pitchFamily="34" charset="0"/>
                <a:ea typeface="Playfair Display Bold" pitchFamily="34" charset="-122"/>
                <a:cs typeface="Playfair Display Bold" pitchFamily="34" charset="-120"/>
              </a:rPr>
              <a:t>The AI as Your DApp Architect</a:t>
            </a:r>
            <a:endParaRPr lang="en-US" sz="2750" dirty="0"/>
          </a:p>
        </p:txBody>
      </p:sp>
      <p:sp>
        <p:nvSpPr>
          <p:cNvPr id="3" name="Shape 1"/>
          <p:cNvSpPr/>
          <p:nvPr/>
        </p:nvSpPr>
        <p:spPr>
          <a:xfrm>
            <a:off x="568762" y="1334929"/>
            <a:ext cx="4402812" cy="1729859"/>
          </a:xfrm>
          <a:prstGeom prst="roundRect">
            <a:avLst>
              <a:gd name="adj" fmla="val 4229"/>
            </a:avLst>
          </a:prstGeom>
          <a:solidFill>
            <a:srgbClr val="F3F3F7"/>
          </a:solidFill>
          <a:ln/>
        </p:spPr>
        <p:txBody>
          <a:bodyPr/>
          <a:lstStyle/>
          <a:p>
            <a:endParaRPr lang="en-US"/>
          </a:p>
        </p:txBody>
      </p:sp>
      <p:sp>
        <p:nvSpPr>
          <p:cNvPr id="4" name="Shape 2"/>
          <p:cNvSpPr/>
          <p:nvPr/>
        </p:nvSpPr>
        <p:spPr>
          <a:xfrm>
            <a:off x="568762" y="1319689"/>
            <a:ext cx="4402812" cy="60960"/>
          </a:xfrm>
          <a:prstGeom prst="roundRect">
            <a:avLst>
              <a:gd name="adj" fmla="val 34992"/>
            </a:avLst>
          </a:prstGeom>
          <a:solidFill>
            <a:srgbClr val="101014"/>
          </a:solidFill>
          <a:ln/>
        </p:spPr>
        <p:txBody>
          <a:bodyPr/>
          <a:lstStyle/>
          <a:p>
            <a:endParaRPr lang="en-US"/>
          </a:p>
        </p:txBody>
      </p:sp>
      <p:sp>
        <p:nvSpPr>
          <p:cNvPr id="5" name="Shape 3"/>
          <p:cNvSpPr/>
          <p:nvPr/>
        </p:nvSpPr>
        <p:spPr>
          <a:xfrm>
            <a:off x="2556808" y="1121688"/>
            <a:ext cx="426601" cy="426601"/>
          </a:xfrm>
          <a:prstGeom prst="roundRect">
            <a:avLst>
              <a:gd name="adj" fmla="val 214345"/>
            </a:avLst>
          </a:prstGeom>
          <a:solidFill>
            <a:srgbClr val="101014"/>
          </a:solidFill>
          <a:ln/>
        </p:spPr>
        <p:txBody>
          <a:bodyPr/>
          <a:lstStyle/>
          <a:p>
            <a:endParaRPr lang="en-US"/>
          </a:p>
        </p:txBody>
      </p:sp>
      <p:sp>
        <p:nvSpPr>
          <p:cNvPr id="6" name="Text 4"/>
          <p:cNvSpPr/>
          <p:nvPr/>
        </p:nvSpPr>
        <p:spPr>
          <a:xfrm>
            <a:off x="2684800" y="1228368"/>
            <a:ext cx="170617" cy="213241"/>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Playfair Display Bold" pitchFamily="34" charset="0"/>
                <a:ea typeface="Playfair Display Bold" pitchFamily="34" charset="-122"/>
                <a:cs typeface="Playfair Display Bold" pitchFamily="34" charset="-120"/>
              </a:rPr>
              <a:t>1</a:t>
            </a:r>
            <a:endParaRPr lang="en-US" sz="1300" dirty="0"/>
          </a:p>
        </p:txBody>
      </p:sp>
      <p:sp>
        <p:nvSpPr>
          <p:cNvPr id="7" name="Text 5"/>
          <p:cNvSpPr/>
          <p:nvPr/>
        </p:nvSpPr>
        <p:spPr>
          <a:xfrm>
            <a:off x="726162" y="1690330"/>
            <a:ext cx="2469833" cy="222171"/>
          </a:xfrm>
          <a:prstGeom prst="rect">
            <a:avLst/>
          </a:prstGeom>
          <a:noFill/>
          <a:ln/>
        </p:spPr>
        <p:txBody>
          <a:bodyPr wrap="none" lIns="0" tIns="0" rIns="0" bIns="0" rtlCol="0" anchor="t"/>
          <a:lstStyle/>
          <a:p>
            <a:pPr marL="0" indent="0" algn="l">
              <a:lnSpc>
                <a:spcPts val="170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Interpreting High-Level Goals</a:t>
            </a:r>
            <a:endParaRPr lang="en-US" sz="1350" dirty="0"/>
          </a:p>
        </p:txBody>
      </p:sp>
      <p:sp>
        <p:nvSpPr>
          <p:cNvPr id="8" name="Text 6"/>
          <p:cNvSpPr/>
          <p:nvPr/>
        </p:nvSpPr>
        <p:spPr>
          <a:xfrm>
            <a:off x="726162" y="1997750"/>
            <a:ext cx="4088011" cy="682228"/>
          </a:xfrm>
          <a:prstGeom prst="rect">
            <a:avLst/>
          </a:prstGeom>
          <a:noFill/>
          <a:ln/>
        </p:spPr>
        <p:txBody>
          <a:bodyPr wrap="square" lIns="0" tIns="0" rIns="0" bIns="0" rtlCol="0" anchor="t"/>
          <a:lstStyle/>
          <a:p>
            <a:pPr marL="0" indent="0" algn="l">
              <a:lnSpc>
                <a:spcPts val="1750"/>
              </a:lnSpc>
              <a:buNone/>
            </a:pPr>
            <a:r>
              <a:rPr lang="en-US" sz="1100" dirty="0">
                <a:solidFill>
                  <a:srgbClr val="39393C"/>
                </a:solidFill>
                <a:latin typeface="Open Sans" pitchFamily="34" charset="0"/>
                <a:ea typeface="Open Sans" pitchFamily="34" charset="-122"/>
                <a:cs typeface="Open Sans" pitchFamily="34" charset="-120"/>
              </a:rPr>
              <a:t>The AI will act as a "DApp architect," interpreting natural language input. For example, a user might say, "I want to build an arbitrage bot."</a:t>
            </a:r>
            <a:endParaRPr lang="en-US" sz="1100" dirty="0"/>
          </a:p>
        </p:txBody>
      </p:sp>
      <p:sp>
        <p:nvSpPr>
          <p:cNvPr id="9" name="Shape 7"/>
          <p:cNvSpPr/>
          <p:nvPr/>
        </p:nvSpPr>
        <p:spPr>
          <a:xfrm>
            <a:off x="5113734" y="1334929"/>
            <a:ext cx="4402812" cy="1729859"/>
          </a:xfrm>
          <a:prstGeom prst="roundRect">
            <a:avLst>
              <a:gd name="adj" fmla="val 4229"/>
            </a:avLst>
          </a:prstGeom>
          <a:solidFill>
            <a:srgbClr val="F3F3F7"/>
          </a:solidFill>
          <a:ln/>
        </p:spPr>
        <p:txBody>
          <a:bodyPr/>
          <a:lstStyle/>
          <a:p>
            <a:endParaRPr lang="en-US"/>
          </a:p>
        </p:txBody>
      </p:sp>
      <p:sp>
        <p:nvSpPr>
          <p:cNvPr id="10" name="Shape 8"/>
          <p:cNvSpPr/>
          <p:nvPr/>
        </p:nvSpPr>
        <p:spPr>
          <a:xfrm>
            <a:off x="5113734" y="1319689"/>
            <a:ext cx="4402812" cy="60960"/>
          </a:xfrm>
          <a:prstGeom prst="roundRect">
            <a:avLst>
              <a:gd name="adj" fmla="val 34992"/>
            </a:avLst>
          </a:prstGeom>
          <a:solidFill>
            <a:srgbClr val="101014"/>
          </a:solidFill>
          <a:ln/>
        </p:spPr>
        <p:txBody>
          <a:bodyPr/>
          <a:lstStyle/>
          <a:p>
            <a:endParaRPr lang="en-US"/>
          </a:p>
        </p:txBody>
      </p:sp>
      <p:sp>
        <p:nvSpPr>
          <p:cNvPr id="11" name="Shape 9"/>
          <p:cNvSpPr/>
          <p:nvPr/>
        </p:nvSpPr>
        <p:spPr>
          <a:xfrm>
            <a:off x="7101780" y="1121688"/>
            <a:ext cx="426601" cy="426601"/>
          </a:xfrm>
          <a:prstGeom prst="roundRect">
            <a:avLst>
              <a:gd name="adj" fmla="val 214345"/>
            </a:avLst>
          </a:prstGeom>
          <a:solidFill>
            <a:srgbClr val="101014"/>
          </a:solidFill>
          <a:ln/>
        </p:spPr>
        <p:txBody>
          <a:bodyPr/>
          <a:lstStyle/>
          <a:p>
            <a:endParaRPr lang="en-US"/>
          </a:p>
        </p:txBody>
      </p:sp>
      <p:sp>
        <p:nvSpPr>
          <p:cNvPr id="12" name="Text 10"/>
          <p:cNvSpPr/>
          <p:nvPr/>
        </p:nvSpPr>
        <p:spPr>
          <a:xfrm>
            <a:off x="7229773" y="1228368"/>
            <a:ext cx="170617" cy="213241"/>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Playfair Display Bold" pitchFamily="34" charset="0"/>
                <a:ea typeface="Playfair Display Bold" pitchFamily="34" charset="-122"/>
                <a:cs typeface="Playfair Display Bold" pitchFamily="34" charset="-120"/>
              </a:rPr>
              <a:t>2</a:t>
            </a:r>
            <a:endParaRPr lang="en-US" sz="1300" dirty="0"/>
          </a:p>
        </p:txBody>
      </p:sp>
      <p:sp>
        <p:nvSpPr>
          <p:cNvPr id="13" name="Text 11"/>
          <p:cNvSpPr/>
          <p:nvPr/>
        </p:nvSpPr>
        <p:spPr>
          <a:xfrm>
            <a:off x="5271135" y="1690330"/>
            <a:ext cx="2132767" cy="222171"/>
          </a:xfrm>
          <a:prstGeom prst="rect">
            <a:avLst/>
          </a:prstGeom>
          <a:noFill/>
          <a:ln/>
        </p:spPr>
        <p:txBody>
          <a:bodyPr wrap="none" lIns="0" tIns="0" rIns="0" bIns="0" rtlCol="0" anchor="t"/>
          <a:lstStyle/>
          <a:p>
            <a:pPr marL="0" indent="0" algn="l">
              <a:lnSpc>
                <a:spcPts val="170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Automated Node Curation</a:t>
            </a:r>
            <a:endParaRPr lang="en-US" sz="1350" dirty="0"/>
          </a:p>
        </p:txBody>
      </p:sp>
      <p:sp>
        <p:nvSpPr>
          <p:cNvPr id="14" name="Text 12"/>
          <p:cNvSpPr/>
          <p:nvPr/>
        </p:nvSpPr>
        <p:spPr>
          <a:xfrm>
            <a:off x="5271135" y="1997750"/>
            <a:ext cx="4088011" cy="909637"/>
          </a:xfrm>
          <a:prstGeom prst="rect">
            <a:avLst/>
          </a:prstGeom>
          <a:noFill/>
          <a:ln/>
        </p:spPr>
        <p:txBody>
          <a:bodyPr wrap="square" lIns="0" tIns="0" rIns="0" bIns="0" rtlCol="0" anchor="t"/>
          <a:lstStyle/>
          <a:p>
            <a:pPr marL="0" indent="0" algn="l">
              <a:lnSpc>
                <a:spcPts val="1750"/>
              </a:lnSpc>
              <a:buNone/>
            </a:pPr>
            <a:r>
              <a:rPr lang="en-US" sz="1100" dirty="0">
                <a:solidFill>
                  <a:srgbClr val="39393C"/>
                </a:solidFill>
                <a:latin typeface="Open Sans" pitchFamily="34" charset="0"/>
                <a:ea typeface="Open Sans" pitchFamily="34" charset="-122"/>
                <a:cs typeface="Open Sans" pitchFamily="34" charset="-120"/>
              </a:rPr>
              <a:t>Based on the goal, the AI will perform "node calls" (akin to tool calls), curating and connecting the entire node flow autonomously. This automates the complex logic behind DApp creation.</a:t>
            </a:r>
            <a:endParaRPr lang="en-US" sz="1100" dirty="0"/>
          </a:p>
        </p:txBody>
      </p:sp>
      <p:sp>
        <p:nvSpPr>
          <p:cNvPr id="15" name="Shape 13"/>
          <p:cNvSpPr/>
          <p:nvPr/>
        </p:nvSpPr>
        <p:spPr>
          <a:xfrm>
            <a:off x="9658707" y="1334929"/>
            <a:ext cx="4402812" cy="1729859"/>
          </a:xfrm>
          <a:prstGeom prst="roundRect">
            <a:avLst>
              <a:gd name="adj" fmla="val 4229"/>
            </a:avLst>
          </a:prstGeom>
          <a:solidFill>
            <a:srgbClr val="F3F3F7"/>
          </a:solidFill>
          <a:ln/>
        </p:spPr>
        <p:txBody>
          <a:bodyPr/>
          <a:lstStyle/>
          <a:p>
            <a:endParaRPr lang="en-US"/>
          </a:p>
        </p:txBody>
      </p:sp>
      <p:sp>
        <p:nvSpPr>
          <p:cNvPr id="16" name="Shape 14"/>
          <p:cNvSpPr/>
          <p:nvPr/>
        </p:nvSpPr>
        <p:spPr>
          <a:xfrm>
            <a:off x="9658707" y="1319689"/>
            <a:ext cx="4402812" cy="60960"/>
          </a:xfrm>
          <a:prstGeom prst="roundRect">
            <a:avLst>
              <a:gd name="adj" fmla="val 34992"/>
            </a:avLst>
          </a:prstGeom>
          <a:solidFill>
            <a:srgbClr val="101014"/>
          </a:solidFill>
          <a:ln/>
        </p:spPr>
        <p:txBody>
          <a:bodyPr/>
          <a:lstStyle/>
          <a:p>
            <a:endParaRPr lang="en-US"/>
          </a:p>
        </p:txBody>
      </p:sp>
      <p:sp>
        <p:nvSpPr>
          <p:cNvPr id="17" name="Shape 15"/>
          <p:cNvSpPr/>
          <p:nvPr/>
        </p:nvSpPr>
        <p:spPr>
          <a:xfrm>
            <a:off x="11646753" y="1121688"/>
            <a:ext cx="426601" cy="426601"/>
          </a:xfrm>
          <a:prstGeom prst="roundRect">
            <a:avLst>
              <a:gd name="adj" fmla="val 214345"/>
            </a:avLst>
          </a:prstGeom>
          <a:solidFill>
            <a:srgbClr val="101014"/>
          </a:solidFill>
          <a:ln/>
        </p:spPr>
        <p:txBody>
          <a:bodyPr/>
          <a:lstStyle/>
          <a:p>
            <a:endParaRPr lang="en-US"/>
          </a:p>
        </p:txBody>
      </p:sp>
      <p:sp>
        <p:nvSpPr>
          <p:cNvPr id="18" name="Text 16"/>
          <p:cNvSpPr/>
          <p:nvPr/>
        </p:nvSpPr>
        <p:spPr>
          <a:xfrm>
            <a:off x="11774745" y="1228368"/>
            <a:ext cx="170617" cy="213241"/>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Playfair Display Bold" pitchFamily="34" charset="0"/>
                <a:ea typeface="Playfair Display Bold" pitchFamily="34" charset="-122"/>
                <a:cs typeface="Playfair Display Bold" pitchFamily="34" charset="-120"/>
              </a:rPr>
              <a:t>3</a:t>
            </a:r>
            <a:endParaRPr lang="en-US" sz="1300" dirty="0"/>
          </a:p>
        </p:txBody>
      </p:sp>
      <p:sp>
        <p:nvSpPr>
          <p:cNvPr id="19" name="Text 17"/>
          <p:cNvSpPr/>
          <p:nvPr/>
        </p:nvSpPr>
        <p:spPr>
          <a:xfrm>
            <a:off x="9816108" y="1690330"/>
            <a:ext cx="2540198" cy="222171"/>
          </a:xfrm>
          <a:prstGeom prst="rect">
            <a:avLst/>
          </a:prstGeom>
          <a:noFill/>
          <a:ln/>
        </p:spPr>
        <p:txBody>
          <a:bodyPr wrap="none" lIns="0" tIns="0" rIns="0" bIns="0" rtlCol="0" anchor="t"/>
          <a:lstStyle/>
          <a:p>
            <a:pPr marL="0" indent="0" algn="l">
              <a:lnSpc>
                <a:spcPts val="1700"/>
              </a:lnSpc>
              <a:buNone/>
            </a:pPr>
            <a:r>
              <a:rPr lang="en-US" sz="1350" b="1" dirty="0">
                <a:solidFill>
                  <a:srgbClr val="39393C"/>
                </a:solidFill>
                <a:latin typeface="Playfair Display Bold" pitchFamily="34" charset="0"/>
                <a:ea typeface="Playfair Display Bold" pitchFamily="34" charset="-122"/>
                <a:cs typeface="Playfair Display Bold" pitchFamily="34" charset="-120"/>
              </a:rPr>
              <a:t>Seamless Workflow Generation</a:t>
            </a:r>
            <a:endParaRPr lang="en-US" sz="1350" dirty="0"/>
          </a:p>
        </p:txBody>
      </p:sp>
      <p:sp>
        <p:nvSpPr>
          <p:cNvPr id="20" name="Text 18"/>
          <p:cNvSpPr/>
          <p:nvPr/>
        </p:nvSpPr>
        <p:spPr>
          <a:xfrm>
            <a:off x="9816108" y="1997750"/>
            <a:ext cx="4088011" cy="909637"/>
          </a:xfrm>
          <a:prstGeom prst="rect">
            <a:avLst/>
          </a:prstGeom>
          <a:noFill/>
          <a:ln/>
        </p:spPr>
        <p:txBody>
          <a:bodyPr wrap="square" lIns="0" tIns="0" rIns="0" bIns="0" rtlCol="0" anchor="t"/>
          <a:lstStyle/>
          <a:p>
            <a:pPr marL="0" indent="0" algn="l">
              <a:lnSpc>
                <a:spcPts val="1750"/>
              </a:lnSpc>
              <a:buNone/>
            </a:pPr>
            <a:r>
              <a:rPr lang="en-US" sz="1100" dirty="0">
                <a:solidFill>
                  <a:srgbClr val="39393C"/>
                </a:solidFill>
                <a:latin typeface="Open Sans" pitchFamily="34" charset="0"/>
                <a:ea typeface="Open Sans" pitchFamily="34" charset="-122"/>
                <a:cs typeface="Open Sans" pitchFamily="34" charset="-120"/>
              </a:rPr>
              <a:t>Initially, a single agent will manage this process, focusing on generating a complete and functional node flow ready for deployment. This minimizes manual configuration and accelerates development.</a:t>
            </a:r>
            <a:endParaRPr lang="en-US" sz="1100" dirty="0"/>
          </a:p>
        </p:txBody>
      </p:sp>
      <p:sp>
        <p:nvSpPr>
          <p:cNvPr id="21" name="Text 19"/>
          <p:cNvSpPr/>
          <p:nvPr/>
        </p:nvSpPr>
        <p:spPr>
          <a:xfrm>
            <a:off x="568762" y="3224689"/>
            <a:ext cx="13492877" cy="227409"/>
          </a:xfrm>
          <a:prstGeom prst="rect">
            <a:avLst/>
          </a:prstGeom>
          <a:noFill/>
          <a:ln/>
        </p:spPr>
        <p:txBody>
          <a:bodyPr wrap="none" lIns="0" tIns="0" rIns="0" bIns="0" rtlCol="0" anchor="t"/>
          <a:lstStyle/>
          <a:p>
            <a:pPr marL="0" indent="0" algn="ctr">
              <a:lnSpc>
                <a:spcPts val="1750"/>
              </a:lnSpc>
              <a:buNone/>
            </a:pPr>
            <a:r>
              <a:rPr lang="en-US" sz="1100" dirty="0">
                <a:solidFill>
                  <a:srgbClr val="39393C"/>
                </a:solidFill>
                <a:latin typeface="Open Sans" pitchFamily="34" charset="0"/>
                <a:ea typeface="Open Sans" pitchFamily="34" charset="-122"/>
                <a:cs typeface="Open Sans" pitchFamily="34" charset="-120"/>
              </a:rPr>
              <a:t>The AI translates natural language into complex DApp workflows. </a:t>
            </a:r>
            <a:endParaRPr lang="en-US" sz="1100" dirty="0"/>
          </a:p>
        </p:txBody>
      </p:sp>
      <p:sp>
        <p:nvSpPr>
          <p:cNvPr id="22" name="Text 20"/>
          <p:cNvSpPr/>
          <p:nvPr/>
        </p:nvSpPr>
        <p:spPr>
          <a:xfrm>
            <a:off x="568762" y="7609165"/>
            <a:ext cx="13492877" cy="227409"/>
          </a:xfrm>
          <a:prstGeom prst="rect">
            <a:avLst/>
          </a:prstGeom>
          <a:noFill/>
          <a:ln/>
        </p:spPr>
        <p:txBody>
          <a:bodyPr wrap="none" lIns="0" tIns="0" rIns="0" bIns="0" rtlCol="0" anchor="t"/>
          <a:lstStyle/>
          <a:p>
            <a:pPr marL="0" indent="0" algn="ctr">
              <a:lnSpc>
                <a:spcPts val="1750"/>
              </a:lnSpc>
              <a:buNone/>
            </a:pPr>
            <a:endParaRPr lang="en-US" sz="1100" dirty="0"/>
          </a:p>
        </p:txBody>
      </p:sp>
      <p:pic>
        <p:nvPicPr>
          <p:cNvPr id="26" name="Picture 25">
            <a:extLst>
              <a:ext uri="{FF2B5EF4-FFF2-40B4-BE49-F238E27FC236}">
                <a16:creationId xmlns:a16="http://schemas.microsoft.com/office/drawing/2014/main" id="{51C00484-D8CA-598C-594C-269D19B35677}"/>
              </a:ext>
            </a:extLst>
          </p:cNvPr>
          <p:cNvPicPr>
            <a:picLocks noChangeAspect="1"/>
          </p:cNvPicPr>
          <p:nvPr/>
        </p:nvPicPr>
        <p:blipFill>
          <a:blip r:embed="rId3"/>
          <a:stretch>
            <a:fillRect/>
          </a:stretch>
        </p:blipFill>
        <p:spPr>
          <a:xfrm>
            <a:off x="3572173" y="3611999"/>
            <a:ext cx="7315200" cy="4572000"/>
          </a:xfrm>
          <a:prstGeom prst="rect">
            <a:avLst/>
          </a:prstGeom>
        </p:spPr>
      </p:pic>
      <p:pic>
        <p:nvPicPr>
          <p:cNvPr id="28" name="Picture 27" descr="A white surface with a black and white background&#10;&#10;AI-generated content may be incorrect.">
            <a:extLst>
              <a:ext uri="{FF2B5EF4-FFF2-40B4-BE49-F238E27FC236}">
                <a16:creationId xmlns:a16="http://schemas.microsoft.com/office/drawing/2014/main" id="{AE4C69F7-652D-3B64-B2BE-027BF60D84F5}"/>
              </a:ext>
            </a:extLst>
          </p:cNvPr>
          <p:cNvPicPr>
            <a:picLocks noChangeAspect="1"/>
          </p:cNvPicPr>
          <p:nvPr/>
        </p:nvPicPr>
        <p:blipFill>
          <a:blip r:embed="rId4"/>
          <a:stretch>
            <a:fillRect/>
          </a:stretch>
        </p:blipFill>
        <p:spPr>
          <a:xfrm>
            <a:off x="11887200" y="7150100"/>
            <a:ext cx="2743200" cy="1079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49993"/>
            <a:ext cx="8444270" cy="620078"/>
          </a:xfrm>
          <a:prstGeom prst="rect">
            <a:avLst/>
          </a:prstGeom>
          <a:noFill/>
          <a:ln/>
        </p:spPr>
        <p:txBody>
          <a:bodyPr wrap="non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Templates To Kickstart Your Projects</a:t>
            </a:r>
            <a:endParaRPr lang="en-US" sz="3900" dirty="0"/>
          </a:p>
        </p:txBody>
      </p:sp>
      <p:sp>
        <p:nvSpPr>
          <p:cNvPr id="3" name="Text 1"/>
          <p:cNvSpPr/>
          <p:nvPr/>
        </p:nvSpPr>
        <p:spPr>
          <a:xfrm>
            <a:off x="793790" y="286690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Not every user wants to build from scratch. Our platform will provide a rich library of pre-built templates, offering a fast track to common DApp functionalities. These templates serve as excellent starting points, allowing users to customize and expand upon established structures.</a:t>
            </a:r>
            <a:endParaRPr lang="en-US" sz="1550" dirty="0"/>
          </a:p>
        </p:txBody>
      </p:sp>
      <p:sp>
        <p:nvSpPr>
          <p:cNvPr id="4" name="Text 2"/>
          <p:cNvSpPr/>
          <p:nvPr/>
        </p:nvSpPr>
        <p:spPr>
          <a:xfrm>
            <a:off x="793790" y="404276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Basic Swap Application</a:t>
            </a:r>
            <a:endParaRPr lang="en-US" sz="1550" dirty="0"/>
          </a:p>
        </p:txBody>
      </p:sp>
      <p:sp>
        <p:nvSpPr>
          <p:cNvPr id="5" name="Text 3"/>
          <p:cNvSpPr/>
          <p:nvPr/>
        </p:nvSpPr>
        <p:spPr>
          <a:xfrm>
            <a:off x="793790" y="442972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1inch Defi Suite</a:t>
            </a:r>
            <a:endParaRPr lang="en-US" sz="1550" dirty="0"/>
          </a:p>
        </p:txBody>
      </p:sp>
      <p:sp>
        <p:nvSpPr>
          <p:cNvPr id="6" name="Text 4"/>
          <p:cNvSpPr/>
          <p:nvPr/>
        </p:nvSpPr>
        <p:spPr>
          <a:xfrm>
            <a:off x="793790" y="481667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Avalanche ICM Cross-Chain Messaging</a:t>
            </a:r>
            <a:endParaRPr lang="en-US" sz="1550" dirty="0"/>
          </a:p>
        </p:txBody>
      </p:sp>
      <p:sp>
        <p:nvSpPr>
          <p:cNvPr id="7" name="Text 5"/>
          <p:cNvSpPr/>
          <p:nvPr/>
        </p:nvSpPr>
        <p:spPr>
          <a:xfrm>
            <a:off x="793790" y="520362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Avalanche L1 subnet</a:t>
            </a:r>
            <a:endParaRPr lang="en-US" sz="1550" dirty="0"/>
          </a:p>
        </p:txBody>
      </p:sp>
      <p:sp>
        <p:nvSpPr>
          <p:cNvPr id="8" name="Text 6"/>
          <p:cNvSpPr/>
          <p:nvPr/>
        </p:nvSpPr>
        <p:spPr>
          <a:xfrm>
            <a:off x="793790" y="574440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These templates demonstrate the platform's versatility and provide immediate value, inspiring users to explore further customization and creation.</a:t>
            </a:r>
            <a:endParaRPr lang="en-US" sz="1550" dirty="0"/>
          </a:p>
        </p:txBody>
      </p:sp>
      <p:pic>
        <p:nvPicPr>
          <p:cNvPr id="9" name="Picture 8" descr="A white surface with a black and white background&#10;&#10;AI-generated content may be incorrect.">
            <a:extLst>
              <a:ext uri="{FF2B5EF4-FFF2-40B4-BE49-F238E27FC236}">
                <a16:creationId xmlns:a16="http://schemas.microsoft.com/office/drawing/2014/main" id="{DE9837ED-CDF1-C2BC-E3E9-E4BAF5CD55F7}"/>
              </a:ext>
            </a:extLst>
          </p:cNvPr>
          <p:cNvPicPr>
            <a:picLocks noChangeAspect="1"/>
          </p:cNvPicPr>
          <p:nvPr/>
        </p:nvPicPr>
        <p:blipFill>
          <a:blip r:embed="rId3"/>
          <a:stretch>
            <a:fillRect/>
          </a:stretch>
        </p:blipFill>
        <p:spPr>
          <a:xfrm>
            <a:off x="11887200" y="7511844"/>
            <a:ext cx="2743200" cy="7177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0359"/>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Output &amp; Hosting</a:t>
            </a:r>
            <a:endParaRPr lang="en-US" sz="3900" dirty="0"/>
          </a:p>
        </p:txBody>
      </p:sp>
      <p:pic>
        <p:nvPicPr>
          <p:cNvPr id="3" name="Image 0" descr="preencoded.png"/>
          <p:cNvPicPr>
            <a:picLocks noChangeAspect="1"/>
          </p:cNvPicPr>
          <p:nvPr/>
        </p:nvPicPr>
        <p:blipFill>
          <a:blip r:embed="rId3"/>
          <a:stretch>
            <a:fillRect/>
          </a:stretch>
        </p:blipFill>
        <p:spPr>
          <a:xfrm>
            <a:off x="793790" y="2111335"/>
            <a:ext cx="6279356" cy="3748683"/>
          </a:xfrm>
          <a:prstGeom prst="rect">
            <a:avLst/>
          </a:prstGeom>
        </p:spPr>
      </p:pic>
      <p:sp>
        <p:nvSpPr>
          <p:cNvPr id="4" name="Text 1"/>
          <p:cNvSpPr/>
          <p:nvPr/>
        </p:nvSpPr>
        <p:spPr>
          <a:xfrm>
            <a:off x="7564874" y="2066687"/>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The final output of a user's DApp creation will be a </a:t>
            </a:r>
            <a:r>
              <a:rPr lang="en-US" sz="1550" b="1" dirty="0">
                <a:solidFill>
                  <a:srgbClr val="39393C"/>
                </a:solidFill>
                <a:latin typeface="Open Sans" pitchFamily="34" charset="0"/>
                <a:ea typeface="Open Sans" pitchFamily="34" charset="-122"/>
                <a:cs typeface="Open Sans" pitchFamily="34" charset="-120"/>
              </a:rPr>
              <a:t>templated frontend dashboard</a:t>
            </a:r>
            <a:r>
              <a:rPr lang="en-US" sz="1550" dirty="0">
                <a:solidFill>
                  <a:srgbClr val="39393C"/>
                </a:solidFill>
                <a:latin typeface="Open Sans" pitchFamily="34" charset="0"/>
                <a:ea typeface="Open Sans" pitchFamily="34" charset="-122"/>
                <a:cs typeface="Open Sans" pitchFamily="34" charset="-120"/>
              </a:rPr>
              <a:t>, providing a user-friendly interface for their deployed application. This means users don't just get code; they get a functional, interactive product.</a:t>
            </a:r>
            <a:endParaRPr lang="en-US" sz="1550" dirty="0"/>
          </a:p>
        </p:txBody>
      </p:sp>
      <p:sp>
        <p:nvSpPr>
          <p:cNvPr id="5" name="Text 2"/>
          <p:cNvSpPr/>
          <p:nvPr/>
        </p:nvSpPr>
        <p:spPr>
          <a:xfrm>
            <a:off x="7564874" y="3515439"/>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The backend will consist of </a:t>
            </a:r>
            <a:r>
              <a:rPr lang="en-US" sz="1550" b="1" dirty="0">
                <a:solidFill>
                  <a:srgbClr val="39393C"/>
                </a:solidFill>
                <a:latin typeface="Open Sans" pitchFamily="34" charset="0"/>
                <a:ea typeface="Open Sans" pitchFamily="34" charset="-122"/>
                <a:cs typeface="Open Sans" pitchFamily="34" charset="-120"/>
              </a:rPr>
              <a:t>API services</a:t>
            </a:r>
            <a:r>
              <a:rPr lang="en-US" sz="1550" dirty="0">
                <a:solidFill>
                  <a:srgbClr val="39393C"/>
                </a:solidFill>
                <a:latin typeface="Open Sans" pitchFamily="34" charset="0"/>
                <a:ea typeface="Open Sans" pitchFamily="34" charset="-122"/>
                <a:cs typeface="Open Sans" pitchFamily="34" charset="-120"/>
              </a:rPr>
              <a:t> developed by our team, ensuring seamless communication and execution. We will compile smart contracts with executable engines and interact with them directly via their ABI and contract addresses, guaranteeing decentralized functionality.</a:t>
            </a:r>
            <a:endParaRPr lang="en-US" sz="1550" dirty="0"/>
          </a:p>
        </p:txBody>
      </p:sp>
      <p:sp>
        <p:nvSpPr>
          <p:cNvPr id="6" name="Text 3"/>
          <p:cNvSpPr/>
          <p:nvPr/>
        </p:nvSpPr>
        <p:spPr>
          <a:xfrm>
            <a:off x="793790" y="630650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All critical components – the frontend's templated dashboard code and the backend's API services (including user input and API keys) – will be </a:t>
            </a:r>
            <a:r>
              <a:rPr lang="en-US" sz="1550" b="1" dirty="0">
                <a:solidFill>
                  <a:srgbClr val="39393C"/>
                </a:solidFill>
                <a:latin typeface="Open Sans" pitchFamily="34" charset="0"/>
                <a:ea typeface="Open Sans" pitchFamily="34" charset="-122"/>
                <a:cs typeface="Open Sans" pitchFamily="34" charset="-120"/>
              </a:rPr>
              <a:t>securely hosted on GitHub</a:t>
            </a:r>
            <a:r>
              <a:rPr lang="en-US" sz="1550" dirty="0">
                <a:solidFill>
                  <a:srgbClr val="39393C"/>
                </a:solidFill>
                <a:latin typeface="Open Sans" pitchFamily="34" charset="0"/>
                <a:ea typeface="Open Sans" pitchFamily="34" charset="-122"/>
                <a:cs typeface="Open Sans" pitchFamily="34" charset="-120"/>
              </a:rPr>
              <a:t>. This provides transparency, version control, and a clear pathway for future community contributions and scalability.</a:t>
            </a:r>
            <a:endParaRPr lang="en-US" sz="1550" dirty="0"/>
          </a:p>
        </p:txBody>
      </p:sp>
      <p:pic>
        <p:nvPicPr>
          <p:cNvPr id="7" name="Picture 6" descr="A white surface with a black and white background&#10;&#10;AI-generated content may be incorrect.">
            <a:extLst>
              <a:ext uri="{FF2B5EF4-FFF2-40B4-BE49-F238E27FC236}">
                <a16:creationId xmlns:a16="http://schemas.microsoft.com/office/drawing/2014/main" id="{F0D45347-BCE5-22A6-3F18-4BB13EDAA75C}"/>
              </a:ext>
            </a:extLst>
          </p:cNvPr>
          <p:cNvPicPr>
            <a:picLocks noChangeAspect="1"/>
          </p:cNvPicPr>
          <p:nvPr/>
        </p:nvPicPr>
        <p:blipFill>
          <a:blip r:embed="rId4"/>
          <a:stretch>
            <a:fillRect/>
          </a:stretch>
        </p:blipFill>
        <p:spPr>
          <a:xfrm>
            <a:off x="11887200" y="7511844"/>
            <a:ext cx="2743200" cy="717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74688" y="943451"/>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Chapter 3</a:t>
            </a:r>
            <a:endParaRPr lang="en-US" sz="1950" dirty="0"/>
          </a:p>
        </p:txBody>
      </p:sp>
      <p:sp>
        <p:nvSpPr>
          <p:cNvPr id="3" name="Text 1"/>
          <p:cNvSpPr/>
          <p:nvPr/>
        </p:nvSpPr>
        <p:spPr>
          <a:xfrm>
            <a:off x="3891558" y="1451967"/>
            <a:ext cx="6847284" cy="855821"/>
          </a:xfrm>
          <a:prstGeom prst="rect">
            <a:avLst/>
          </a:prstGeom>
          <a:noFill/>
          <a:ln/>
        </p:spPr>
        <p:txBody>
          <a:bodyPr wrap="none" lIns="0" tIns="0" rIns="0" bIns="0" rtlCol="0" anchor="t"/>
          <a:lstStyle/>
          <a:p>
            <a:pPr marL="0" indent="0" algn="ctr">
              <a:lnSpc>
                <a:spcPts val="6700"/>
              </a:lnSpc>
              <a:buNone/>
            </a:pPr>
            <a:r>
              <a:rPr lang="en-US" sz="5350" b="1" dirty="0">
                <a:solidFill>
                  <a:srgbClr val="101014"/>
                </a:solidFill>
                <a:latin typeface="Playfair Display Bold" pitchFamily="34" charset="0"/>
                <a:ea typeface="Playfair Display Bold" pitchFamily="34" charset="-122"/>
                <a:cs typeface="Playfair Display Bold" pitchFamily="34" charset="-120"/>
              </a:rPr>
              <a:t>The Impact?</a:t>
            </a:r>
            <a:endParaRPr lang="en-US" sz="5350" dirty="0"/>
          </a:p>
        </p:txBody>
      </p:sp>
      <p:sp>
        <p:nvSpPr>
          <p:cNvPr id="4" name="Shape 2"/>
          <p:cNvSpPr/>
          <p:nvPr/>
        </p:nvSpPr>
        <p:spPr>
          <a:xfrm>
            <a:off x="793790" y="2605445"/>
            <a:ext cx="13042821" cy="4139922"/>
          </a:xfrm>
          <a:prstGeom prst="roundRect">
            <a:avLst>
              <a:gd name="adj" fmla="val 719"/>
            </a:avLst>
          </a:prstGeom>
          <a:noFill/>
          <a:ln w="7620">
            <a:solidFill>
              <a:srgbClr val="000000">
                <a:alpha val="8000"/>
              </a:srgbClr>
            </a:solidFill>
            <a:prstDash val="solid"/>
          </a:ln>
        </p:spPr>
        <p:txBody>
          <a:bodyPr/>
          <a:lstStyle/>
          <a:p>
            <a:endParaRPr lang="en-US"/>
          </a:p>
        </p:txBody>
      </p:sp>
      <p:sp>
        <p:nvSpPr>
          <p:cNvPr id="5" name="Shape 3"/>
          <p:cNvSpPr/>
          <p:nvPr/>
        </p:nvSpPr>
        <p:spPr>
          <a:xfrm>
            <a:off x="801410" y="2613065"/>
            <a:ext cx="13027581" cy="888444"/>
          </a:xfrm>
          <a:prstGeom prst="rect">
            <a:avLst/>
          </a:prstGeom>
          <a:solidFill>
            <a:srgbClr val="FFFFFF">
              <a:alpha val="4000"/>
            </a:srgbClr>
          </a:solidFill>
          <a:ln/>
        </p:spPr>
        <p:txBody>
          <a:bodyPr/>
          <a:lstStyle/>
          <a:p>
            <a:endParaRPr lang="en-US"/>
          </a:p>
        </p:txBody>
      </p:sp>
      <p:sp>
        <p:nvSpPr>
          <p:cNvPr id="6" name="Text 4"/>
          <p:cNvSpPr/>
          <p:nvPr/>
        </p:nvSpPr>
        <p:spPr>
          <a:xfrm>
            <a:off x="999768" y="2739747"/>
            <a:ext cx="6113264" cy="635079"/>
          </a:xfrm>
          <a:prstGeom prst="rect">
            <a:avLst/>
          </a:prstGeom>
          <a:noFill/>
          <a:ln/>
        </p:spPr>
        <p:txBody>
          <a:bodyPr wrap="squar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High Barrier to Entry:</a:t>
            </a:r>
            <a:r>
              <a:rPr lang="en-US" sz="1550" dirty="0">
                <a:solidFill>
                  <a:srgbClr val="39393C"/>
                </a:solidFill>
                <a:latin typeface="Open Sans" pitchFamily="34" charset="0"/>
                <a:ea typeface="Open Sans" pitchFamily="34" charset="-122"/>
                <a:cs typeface="Open Sans" pitchFamily="34" charset="-120"/>
              </a:rPr>
              <a:t> Requires deep coding expertise (Solidity, JavaScript, etc.).</a:t>
            </a:r>
            <a:endParaRPr lang="en-US" sz="1550" dirty="0"/>
          </a:p>
        </p:txBody>
      </p:sp>
      <p:sp>
        <p:nvSpPr>
          <p:cNvPr id="7" name="Text 5"/>
          <p:cNvSpPr/>
          <p:nvPr/>
        </p:nvSpPr>
        <p:spPr>
          <a:xfrm>
            <a:off x="7517368" y="2739747"/>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Zero Code Required:</a:t>
            </a:r>
            <a:r>
              <a:rPr lang="en-US" sz="1550" dirty="0">
                <a:solidFill>
                  <a:srgbClr val="39393C"/>
                </a:solidFill>
                <a:latin typeface="Open Sans" pitchFamily="34" charset="0"/>
                <a:ea typeface="Open Sans" pitchFamily="34" charset="-122"/>
                <a:cs typeface="Open Sans" pitchFamily="34" charset="-120"/>
              </a:rPr>
              <a:t> Visual design, natural language input.</a:t>
            </a:r>
            <a:endParaRPr lang="en-US" sz="1550" dirty="0"/>
          </a:p>
        </p:txBody>
      </p:sp>
      <p:sp>
        <p:nvSpPr>
          <p:cNvPr id="8" name="Shape 6"/>
          <p:cNvSpPr/>
          <p:nvPr/>
        </p:nvSpPr>
        <p:spPr>
          <a:xfrm>
            <a:off x="801410" y="3501509"/>
            <a:ext cx="13027581" cy="888444"/>
          </a:xfrm>
          <a:prstGeom prst="rect">
            <a:avLst/>
          </a:prstGeom>
          <a:solidFill>
            <a:srgbClr val="000000">
              <a:alpha val="4000"/>
            </a:srgbClr>
          </a:solidFill>
          <a:ln/>
        </p:spPr>
        <p:txBody>
          <a:bodyPr/>
          <a:lstStyle/>
          <a:p>
            <a:endParaRPr lang="en-US"/>
          </a:p>
        </p:txBody>
      </p:sp>
      <p:sp>
        <p:nvSpPr>
          <p:cNvPr id="9" name="Text 7"/>
          <p:cNvSpPr/>
          <p:nvPr/>
        </p:nvSpPr>
        <p:spPr>
          <a:xfrm>
            <a:off x="999768" y="3628192"/>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Time-Consuming:</a:t>
            </a:r>
            <a:r>
              <a:rPr lang="en-US" sz="1550" dirty="0">
                <a:solidFill>
                  <a:srgbClr val="39393C"/>
                </a:solidFill>
                <a:latin typeface="Open Sans" pitchFamily="34" charset="0"/>
                <a:ea typeface="Open Sans" pitchFamily="34" charset="-122"/>
                <a:cs typeface="Open Sans" pitchFamily="34" charset="-120"/>
              </a:rPr>
              <a:t> Months of development, testing, and auditing.</a:t>
            </a:r>
            <a:endParaRPr lang="en-US" sz="1550" dirty="0"/>
          </a:p>
        </p:txBody>
      </p:sp>
      <p:sp>
        <p:nvSpPr>
          <p:cNvPr id="10" name="Text 8"/>
          <p:cNvSpPr/>
          <p:nvPr/>
        </p:nvSpPr>
        <p:spPr>
          <a:xfrm>
            <a:off x="7517368" y="3628192"/>
            <a:ext cx="6113264" cy="635079"/>
          </a:xfrm>
          <a:prstGeom prst="rect">
            <a:avLst/>
          </a:prstGeom>
          <a:noFill/>
          <a:ln/>
        </p:spPr>
        <p:txBody>
          <a:bodyPr wrap="squar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Rapid Deployment:</a:t>
            </a:r>
            <a:r>
              <a:rPr lang="en-US" sz="1550" dirty="0">
                <a:solidFill>
                  <a:srgbClr val="39393C"/>
                </a:solidFill>
                <a:latin typeface="Open Sans" pitchFamily="34" charset="0"/>
                <a:ea typeface="Open Sans" pitchFamily="34" charset="-122"/>
                <a:cs typeface="Open Sans" pitchFamily="34" charset="-120"/>
              </a:rPr>
              <a:t> Weeks, days, or even hours from idea to functional DApp.</a:t>
            </a:r>
            <a:endParaRPr lang="en-US" sz="1550" dirty="0"/>
          </a:p>
        </p:txBody>
      </p:sp>
      <p:sp>
        <p:nvSpPr>
          <p:cNvPr id="11" name="Shape 9"/>
          <p:cNvSpPr/>
          <p:nvPr/>
        </p:nvSpPr>
        <p:spPr>
          <a:xfrm>
            <a:off x="801410" y="4389953"/>
            <a:ext cx="13027581" cy="888444"/>
          </a:xfrm>
          <a:prstGeom prst="rect">
            <a:avLst/>
          </a:prstGeom>
          <a:solidFill>
            <a:srgbClr val="FFFFFF">
              <a:alpha val="4000"/>
            </a:srgbClr>
          </a:solidFill>
          <a:ln/>
        </p:spPr>
        <p:txBody>
          <a:bodyPr/>
          <a:lstStyle/>
          <a:p>
            <a:endParaRPr lang="en-US"/>
          </a:p>
        </p:txBody>
      </p:sp>
      <p:sp>
        <p:nvSpPr>
          <p:cNvPr id="12" name="Text 10"/>
          <p:cNvSpPr/>
          <p:nvPr/>
        </p:nvSpPr>
        <p:spPr>
          <a:xfrm>
            <a:off x="999768" y="4516636"/>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Expensive:</a:t>
            </a:r>
            <a:r>
              <a:rPr lang="en-US" sz="1550" dirty="0">
                <a:solidFill>
                  <a:srgbClr val="39393C"/>
                </a:solidFill>
                <a:latin typeface="Open Sans" pitchFamily="34" charset="0"/>
                <a:ea typeface="Open Sans" pitchFamily="34" charset="-122"/>
                <a:cs typeface="Open Sans" pitchFamily="34" charset="-120"/>
              </a:rPr>
              <a:t> High developer salaries, audit costs.</a:t>
            </a:r>
            <a:endParaRPr lang="en-US" sz="1550" dirty="0"/>
          </a:p>
        </p:txBody>
      </p:sp>
      <p:sp>
        <p:nvSpPr>
          <p:cNvPr id="13" name="Text 11"/>
          <p:cNvSpPr/>
          <p:nvPr/>
        </p:nvSpPr>
        <p:spPr>
          <a:xfrm>
            <a:off x="7517368" y="4516636"/>
            <a:ext cx="6113264" cy="635079"/>
          </a:xfrm>
          <a:prstGeom prst="rect">
            <a:avLst/>
          </a:prstGeom>
          <a:noFill/>
          <a:ln/>
        </p:spPr>
        <p:txBody>
          <a:bodyPr wrap="squar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Cost-Effective:</a:t>
            </a:r>
            <a:r>
              <a:rPr lang="en-US" sz="1550" dirty="0">
                <a:solidFill>
                  <a:srgbClr val="39393C"/>
                </a:solidFill>
                <a:latin typeface="Open Sans" pitchFamily="34" charset="0"/>
                <a:ea typeface="Open Sans" pitchFamily="34" charset="-122"/>
                <a:cs typeface="Open Sans" pitchFamily="34" charset="-120"/>
              </a:rPr>
              <a:t> Reduces need for specialized talent, optimizes resources.</a:t>
            </a:r>
            <a:endParaRPr lang="en-US" sz="1550" dirty="0"/>
          </a:p>
        </p:txBody>
      </p:sp>
      <p:sp>
        <p:nvSpPr>
          <p:cNvPr id="14" name="Shape 12"/>
          <p:cNvSpPr/>
          <p:nvPr/>
        </p:nvSpPr>
        <p:spPr>
          <a:xfrm>
            <a:off x="801410" y="5278398"/>
            <a:ext cx="13027581" cy="570905"/>
          </a:xfrm>
          <a:prstGeom prst="rect">
            <a:avLst/>
          </a:prstGeom>
          <a:solidFill>
            <a:srgbClr val="000000">
              <a:alpha val="4000"/>
            </a:srgbClr>
          </a:solidFill>
          <a:ln/>
        </p:spPr>
        <p:txBody>
          <a:bodyPr/>
          <a:lstStyle/>
          <a:p>
            <a:endParaRPr lang="en-US"/>
          </a:p>
        </p:txBody>
      </p:sp>
      <p:sp>
        <p:nvSpPr>
          <p:cNvPr id="15" name="Text 13"/>
          <p:cNvSpPr/>
          <p:nvPr/>
        </p:nvSpPr>
        <p:spPr>
          <a:xfrm>
            <a:off x="999768" y="5405080"/>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Limited Access:</a:t>
            </a:r>
            <a:r>
              <a:rPr lang="en-US" sz="1550" dirty="0">
                <a:solidFill>
                  <a:srgbClr val="39393C"/>
                </a:solidFill>
                <a:latin typeface="Open Sans" pitchFamily="34" charset="0"/>
                <a:ea typeface="Open Sans" pitchFamily="34" charset="-122"/>
                <a:cs typeface="Open Sans" pitchFamily="34" charset="-120"/>
              </a:rPr>
              <a:t> Excludes non-technical innovators.</a:t>
            </a:r>
            <a:endParaRPr lang="en-US" sz="1550" dirty="0"/>
          </a:p>
        </p:txBody>
      </p:sp>
      <p:sp>
        <p:nvSpPr>
          <p:cNvPr id="16" name="Text 14"/>
          <p:cNvSpPr/>
          <p:nvPr/>
        </p:nvSpPr>
        <p:spPr>
          <a:xfrm>
            <a:off x="7517368" y="5405080"/>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Universal Accessibility:</a:t>
            </a:r>
            <a:r>
              <a:rPr lang="en-US" sz="1550" dirty="0">
                <a:solidFill>
                  <a:srgbClr val="39393C"/>
                </a:solidFill>
                <a:latin typeface="Open Sans" pitchFamily="34" charset="0"/>
                <a:ea typeface="Open Sans" pitchFamily="34" charset="-122"/>
                <a:cs typeface="Open Sans" pitchFamily="34" charset="-120"/>
              </a:rPr>
              <a:t> Empowers anyone with an idea to build.</a:t>
            </a:r>
            <a:endParaRPr lang="en-US" sz="1550" dirty="0"/>
          </a:p>
        </p:txBody>
      </p:sp>
      <p:sp>
        <p:nvSpPr>
          <p:cNvPr id="17" name="Shape 15"/>
          <p:cNvSpPr/>
          <p:nvPr/>
        </p:nvSpPr>
        <p:spPr>
          <a:xfrm>
            <a:off x="801410" y="5849303"/>
            <a:ext cx="13027581" cy="888444"/>
          </a:xfrm>
          <a:prstGeom prst="rect">
            <a:avLst/>
          </a:prstGeom>
          <a:solidFill>
            <a:srgbClr val="FFFFFF">
              <a:alpha val="4000"/>
            </a:srgbClr>
          </a:solidFill>
          <a:ln/>
        </p:spPr>
        <p:txBody>
          <a:bodyPr/>
          <a:lstStyle/>
          <a:p>
            <a:endParaRPr lang="en-US"/>
          </a:p>
        </p:txBody>
      </p:sp>
      <p:sp>
        <p:nvSpPr>
          <p:cNvPr id="18" name="Text 16"/>
          <p:cNvSpPr/>
          <p:nvPr/>
        </p:nvSpPr>
        <p:spPr>
          <a:xfrm>
            <a:off x="999768" y="5975985"/>
            <a:ext cx="6113264" cy="635079"/>
          </a:xfrm>
          <a:prstGeom prst="rect">
            <a:avLst/>
          </a:prstGeom>
          <a:noFill/>
          <a:ln/>
        </p:spPr>
        <p:txBody>
          <a:bodyPr wrap="squar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Steep Learning Curve:</a:t>
            </a:r>
            <a:r>
              <a:rPr lang="en-US" sz="1550" dirty="0">
                <a:solidFill>
                  <a:srgbClr val="39393C"/>
                </a:solidFill>
                <a:latin typeface="Open Sans" pitchFamily="34" charset="0"/>
                <a:ea typeface="Open Sans" pitchFamily="34" charset="-122"/>
                <a:cs typeface="Open Sans" pitchFamily="34" charset="-120"/>
              </a:rPr>
              <a:t> Understanding blockchain nuances, smart contracts.</a:t>
            </a:r>
            <a:endParaRPr lang="en-US" sz="1550" dirty="0"/>
          </a:p>
        </p:txBody>
      </p:sp>
      <p:sp>
        <p:nvSpPr>
          <p:cNvPr id="19" name="Text 17"/>
          <p:cNvSpPr/>
          <p:nvPr/>
        </p:nvSpPr>
        <p:spPr>
          <a:xfrm>
            <a:off x="7517368" y="5975985"/>
            <a:ext cx="6113264" cy="317540"/>
          </a:xfrm>
          <a:prstGeom prst="rect">
            <a:avLst/>
          </a:prstGeom>
          <a:noFill/>
          <a:ln/>
        </p:spPr>
        <p:txBody>
          <a:bodyPr wrap="none" lIns="0" tIns="0" rIns="0" bIns="0" rtlCol="0" anchor="t"/>
          <a:lstStyle/>
          <a:p>
            <a:pPr marL="0" indent="0" algn="l">
              <a:lnSpc>
                <a:spcPts val="2500"/>
              </a:lnSpc>
              <a:buNone/>
            </a:pPr>
            <a:r>
              <a:rPr lang="en-US" sz="1550" b="1" dirty="0">
                <a:solidFill>
                  <a:srgbClr val="39393C"/>
                </a:solidFill>
                <a:latin typeface="Open Sans" pitchFamily="34" charset="0"/>
                <a:ea typeface="Open Sans" pitchFamily="34" charset="-122"/>
                <a:cs typeface="Open Sans" pitchFamily="34" charset="-120"/>
              </a:rPr>
              <a:t>Intuitive Interface:</a:t>
            </a:r>
            <a:r>
              <a:rPr lang="en-US" sz="1550" dirty="0">
                <a:solidFill>
                  <a:srgbClr val="39393C"/>
                </a:solidFill>
                <a:latin typeface="Open Sans" pitchFamily="34" charset="0"/>
                <a:ea typeface="Open Sans" pitchFamily="34" charset="-122"/>
                <a:cs typeface="Open Sans" pitchFamily="34" charset="-120"/>
              </a:rPr>
              <a:t> Abstract complexities, focus on outcome.</a:t>
            </a:r>
            <a:endParaRPr lang="en-US" sz="1550" dirty="0"/>
          </a:p>
        </p:txBody>
      </p:sp>
      <p:sp>
        <p:nvSpPr>
          <p:cNvPr id="20" name="Text 18"/>
          <p:cNvSpPr/>
          <p:nvPr/>
        </p:nvSpPr>
        <p:spPr>
          <a:xfrm>
            <a:off x="793790" y="696860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Our platform transforms DApp development from an exclusive technical domain into an accessible, creative playground for all.</a:t>
            </a:r>
            <a:endParaRPr lang="en-US" sz="1550" dirty="0"/>
          </a:p>
        </p:txBody>
      </p:sp>
      <p:pic>
        <p:nvPicPr>
          <p:cNvPr id="21" name="Picture 20" descr="A white surface with a black and white background&#10;&#10;AI-generated content may be incorrect.">
            <a:extLst>
              <a:ext uri="{FF2B5EF4-FFF2-40B4-BE49-F238E27FC236}">
                <a16:creationId xmlns:a16="http://schemas.microsoft.com/office/drawing/2014/main" id="{9C655F9B-CE93-7EA5-2F6F-38910323DDAE}"/>
              </a:ext>
            </a:extLst>
          </p:cNvPr>
          <p:cNvPicPr>
            <a:picLocks noChangeAspect="1"/>
          </p:cNvPicPr>
          <p:nvPr/>
        </p:nvPicPr>
        <p:blipFill>
          <a:blip r:embed="rId3"/>
          <a:stretch>
            <a:fillRect/>
          </a:stretch>
        </p:blipFill>
        <p:spPr>
          <a:xfrm>
            <a:off x="11887200" y="7511844"/>
            <a:ext cx="2743200" cy="7177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551867" y="523875"/>
            <a:ext cx="9526667" cy="1190744"/>
          </a:xfrm>
          <a:prstGeom prst="rect">
            <a:avLst/>
          </a:prstGeom>
          <a:noFill/>
          <a:ln/>
        </p:spPr>
        <p:txBody>
          <a:bodyPr wrap="none" lIns="0" tIns="0" rIns="0" bIns="0" rtlCol="0" anchor="t"/>
          <a:lstStyle/>
          <a:p>
            <a:pPr marL="0" indent="0" algn="ctr">
              <a:lnSpc>
                <a:spcPts val="9350"/>
              </a:lnSpc>
              <a:buNone/>
            </a:pPr>
            <a:r>
              <a:rPr lang="en-US" sz="7500" b="1" dirty="0">
                <a:solidFill>
                  <a:srgbClr val="101014"/>
                </a:solidFill>
                <a:latin typeface="Playfair Display Bold" pitchFamily="34" charset="0"/>
                <a:ea typeface="Playfair Display Bold" pitchFamily="34" charset="-122"/>
                <a:cs typeface="Playfair Display Bold" pitchFamily="34" charset="-120"/>
              </a:rPr>
              <a:t>Thank you </a:t>
            </a:r>
            <a:endParaRPr lang="en-US" sz="7500" dirty="0"/>
          </a:p>
        </p:txBody>
      </p:sp>
      <p:pic>
        <p:nvPicPr>
          <p:cNvPr id="3" name="Image 0" descr="preencoded.png"/>
          <p:cNvPicPr>
            <a:picLocks noChangeAspect="1"/>
          </p:cNvPicPr>
          <p:nvPr/>
        </p:nvPicPr>
        <p:blipFill>
          <a:blip r:embed="rId3"/>
          <a:stretch>
            <a:fillRect/>
          </a:stretch>
        </p:blipFill>
        <p:spPr>
          <a:xfrm>
            <a:off x="4508540" y="2095619"/>
            <a:ext cx="5613202" cy="5613202"/>
          </a:xfrm>
          <a:prstGeom prst="rect">
            <a:avLst/>
          </a:prstGeom>
        </p:spPr>
      </p:pic>
      <p:pic>
        <p:nvPicPr>
          <p:cNvPr id="4" name="Picture 3" descr="A white surface with a black and white background&#10;&#10;AI-generated content may be incorrect.">
            <a:extLst>
              <a:ext uri="{FF2B5EF4-FFF2-40B4-BE49-F238E27FC236}">
                <a16:creationId xmlns:a16="http://schemas.microsoft.com/office/drawing/2014/main" id="{BE400A73-0CE2-A52B-BEA7-174F1B96D579}"/>
              </a:ext>
            </a:extLst>
          </p:cNvPr>
          <p:cNvPicPr>
            <a:picLocks noChangeAspect="1"/>
          </p:cNvPicPr>
          <p:nvPr/>
        </p:nvPicPr>
        <p:blipFill>
          <a:blip r:embed="rId4"/>
          <a:stretch>
            <a:fillRect/>
          </a:stretch>
        </p:blipFill>
        <p:spPr>
          <a:xfrm>
            <a:off x="11887200" y="7511844"/>
            <a:ext cx="2743200" cy="7177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918</Words>
  <Application>Microsoft Macintosh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Open Sans</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Rajeev Kumar</cp:lastModifiedBy>
  <cp:revision>2</cp:revision>
  <dcterms:created xsi:type="dcterms:W3CDTF">2025-08-31T08:38:57Z</dcterms:created>
  <dcterms:modified xsi:type="dcterms:W3CDTF">2025-08-31T08:41:32Z</dcterms:modified>
</cp:coreProperties>
</file>